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733" r:id="rId1"/>
  </p:sldMasterIdLst>
  <p:notesMasterIdLst>
    <p:notesMasterId r:id="rId48"/>
  </p:notesMasterIdLst>
  <p:sldIdLst>
    <p:sldId id="256" r:id="rId2"/>
    <p:sldId id="382" r:id="rId3"/>
    <p:sldId id="383" r:id="rId4"/>
    <p:sldId id="525" r:id="rId5"/>
    <p:sldId id="526" r:id="rId6"/>
    <p:sldId id="527" r:id="rId7"/>
    <p:sldId id="528" r:id="rId8"/>
    <p:sldId id="529" r:id="rId9"/>
    <p:sldId id="530" r:id="rId10"/>
    <p:sldId id="531" r:id="rId11"/>
    <p:sldId id="533" r:id="rId12"/>
    <p:sldId id="535" r:id="rId13"/>
    <p:sldId id="536" r:id="rId14"/>
    <p:sldId id="537" r:id="rId15"/>
    <p:sldId id="538" r:id="rId16"/>
    <p:sldId id="539" r:id="rId17"/>
    <p:sldId id="573" r:id="rId18"/>
    <p:sldId id="540" r:id="rId19"/>
    <p:sldId id="542" r:id="rId20"/>
    <p:sldId id="544" r:id="rId21"/>
    <p:sldId id="545" r:id="rId22"/>
    <p:sldId id="546" r:id="rId23"/>
    <p:sldId id="547" r:id="rId24"/>
    <p:sldId id="549" r:id="rId25"/>
    <p:sldId id="574" r:id="rId26"/>
    <p:sldId id="550" r:id="rId27"/>
    <p:sldId id="552" r:id="rId28"/>
    <p:sldId id="553" r:id="rId29"/>
    <p:sldId id="554" r:id="rId30"/>
    <p:sldId id="555" r:id="rId31"/>
    <p:sldId id="557" r:id="rId32"/>
    <p:sldId id="558" r:id="rId33"/>
    <p:sldId id="559" r:id="rId34"/>
    <p:sldId id="560" r:id="rId35"/>
    <p:sldId id="561" r:id="rId36"/>
    <p:sldId id="562" r:id="rId37"/>
    <p:sldId id="563" r:id="rId38"/>
    <p:sldId id="564" r:id="rId39"/>
    <p:sldId id="566" r:id="rId40"/>
    <p:sldId id="565" r:id="rId41"/>
    <p:sldId id="567" r:id="rId42"/>
    <p:sldId id="568" r:id="rId43"/>
    <p:sldId id="569" r:id="rId44"/>
    <p:sldId id="570" r:id="rId45"/>
    <p:sldId id="571" r:id="rId46"/>
    <p:sldId id="572"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111F"/>
    <a:srgbClr val="FFCD2D"/>
    <a:srgbClr val="E8F44E"/>
    <a:srgbClr val="28F868"/>
    <a:srgbClr val="A852A8"/>
    <a:srgbClr val="002642"/>
    <a:srgbClr val="1DBDDD"/>
    <a:srgbClr val="9AF604"/>
    <a:srgbClr val="A709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45" autoAdjust="0"/>
    <p:restoredTop sz="67953" autoAdjust="0"/>
  </p:normalViewPr>
  <p:slideViewPr>
    <p:cSldViewPr snapToGrid="0">
      <p:cViewPr varScale="1">
        <p:scale>
          <a:sx n="49" d="100"/>
          <a:sy n="49" d="100"/>
        </p:scale>
        <p:origin x="1290"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368D2D-B991-45D7-8C6B-D49985697139}" type="datetimeFigureOut">
              <a:rPr lang="tr-TR" smtClean="0"/>
              <a:pPr/>
              <a:t>20.10.2022</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A9841F-FDD6-49E7-A6C3-FCAC7C0E16B9}" type="slidenum">
              <a:rPr lang="tr-TR" smtClean="0"/>
              <a:pPr/>
              <a:t>‹#›</a:t>
            </a:fld>
            <a:endParaRPr lang="tr-TR"/>
          </a:p>
        </p:txBody>
      </p:sp>
    </p:spTree>
    <p:extLst>
      <p:ext uri="{BB962C8B-B14F-4D97-AF65-F5344CB8AC3E}">
        <p14:creationId xmlns:p14="http://schemas.microsoft.com/office/powerpoint/2010/main" val="2668909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b="1" dirty="0"/>
          </a:p>
        </p:txBody>
      </p:sp>
      <p:sp>
        <p:nvSpPr>
          <p:cNvPr id="4" name="Slayt Numarası Yer Tutucusu 3"/>
          <p:cNvSpPr>
            <a:spLocks noGrp="1"/>
          </p:cNvSpPr>
          <p:nvPr>
            <p:ph type="sldNum" sz="quarter" idx="5"/>
          </p:nvPr>
        </p:nvSpPr>
        <p:spPr/>
        <p:txBody>
          <a:bodyPr/>
          <a:lstStyle/>
          <a:p>
            <a:fld id="{14A9841F-FDD6-49E7-A6C3-FCAC7C0E16B9}" type="slidenum">
              <a:rPr lang="tr-TR" smtClean="0"/>
              <a:pPr/>
              <a:t>1</a:t>
            </a:fld>
            <a:endParaRPr lang="tr-TR"/>
          </a:p>
        </p:txBody>
      </p:sp>
    </p:spTree>
    <p:extLst>
      <p:ext uri="{BB962C8B-B14F-4D97-AF65-F5344CB8AC3E}">
        <p14:creationId xmlns:p14="http://schemas.microsoft.com/office/powerpoint/2010/main" val="2483206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1. </a:t>
            </a:r>
            <a:r>
              <a:rPr lang="tr-TR" u="sng" dirty="0"/>
              <a:t>Madde </a:t>
            </a:r>
            <a:r>
              <a:rPr lang="tr-TR" sz="1800" b="0" i="0" u="sng" strike="noStrike" baseline="0" dirty="0">
                <a:solidFill>
                  <a:srgbClr val="000000"/>
                </a:solidFill>
                <a:latin typeface="Times New Roman" panose="02020603050405020304" pitchFamily="18" charset="0"/>
              </a:rPr>
              <a:t>Cihazlar; genel olarak kabul gören en son teknolojik gelişmeler dikkate alınarak; güvenli ve etkili olur ve cihazların kullanımlarıyla ilişkili olabilecek risklerin hastaya olan yararlarıyla kıyaslandığında kabul edilebilir olması ve sağlık ile güvenliğin yüksek seviyede korunmasıyla uyumlu olması şartıyla, hastaların klinik durumunu veya güvenliğini ya da kullanıcıların veya uygulanabildiği hallerde, diğer kişilerin sağlık ve güvenliğini tehlikeye atmaz. </a:t>
            </a:r>
            <a:r>
              <a:rPr lang="tr-TR" sz="1800" b="0" i="0" u="none" strike="noStrike" baseline="0" dirty="0">
                <a:solidFill>
                  <a:srgbClr val="000000"/>
                </a:solidFill>
                <a:latin typeface="Times New Roman" panose="02020603050405020304" pitchFamily="18" charset="0"/>
              </a:rPr>
              <a:t>	</a:t>
            </a:r>
          </a:p>
          <a:p>
            <a:endParaRPr lang="tr-TR" dirty="0"/>
          </a:p>
        </p:txBody>
      </p:sp>
      <p:sp>
        <p:nvSpPr>
          <p:cNvPr id="4" name="Slayt Numarası Yer Tutucusu 3"/>
          <p:cNvSpPr>
            <a:spLocks noGrp="1"/>
          </p:cNvSpPr>
          <p:nvPr>
            <p:ph type="sldNum" sz="quarter" idx="5"/>
          </p:nvPr>
        </p:nvSpPr>
        <p:spPr/>
        <p:txBody>
          <a:bodyPr/>
          <a:lstStyle/>
          <a:p>
            <a:fld id="{14A9841F-FDD6-49E7-A6C3-FCAC7C0E16B9}" type="slidenum">
              <a:rPr lang="tr-TR" smtClean="0"/>
              <a:pPr/>
              <a:t>3</a:t>
            </a:fld>
            <a:endParaRPr lang="tr-TR"/>
          </a:p>
        </p:txBody>
      </p:sp>
    </p:spTree>
    <p:extLst>
      <p:ext uri="{BB962C8B-B14F-4D97-AF65-F5344CB8AC3E}">
        <p14:creationId xmlns:p14="http://schemas.microsoft.com/office/powerpoint/2010/main" val="38729404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4A9841F-FDD6-49E7-A6C3-FCAC7C0E16B9}" type="slidenum">
              <a:rPr lang="tr-TR" smtClean="0"/>
              <a:pPr/>
              <a:t>10</a:t>
            </a:fld>
            <a:endParaRPr lang="tr-TR"/>
          </a:p>
        </p:txBody>
      </p:sp>
    </p:spTree>
    <p:extLst>
      <p:ext uri="{BB962C8B-B14F-4D97-AF65-F5344CB8AC3E}">
        <p14:creationId xmlns:p14="http://schemas.microsoft.com/office/powerpoint/2010/main" val="42578691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4A9841F-FDD6-49E7-A6C3-FCAC7C0E16B9}" type="slidenum">
              <a:rPr lang="tr-TR" smtClean="0"/>
              <a:pPr/>
              <a:t>15</a:t>
            </a:fld>
            <a:endParaRPr lang="tr-TR"/>
          </a:p>
        </p:txBody>
      </p:sp>
    </p:spTree>
    <p:extLst>
      <p:ext uri="{BB962C8B-B14F-4D97-AF65-F5344CB8AC3E}">
        <p14:creationId xmlns:p14="http://schemas.microsoft.com/office/powerpoint/2010/main" val="42321809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800" b="0" i="0" u="sng" dirty="0">
                <a:solidFill>
                  <a:srgbClr val="000000"/>
                </a:solidFill>
                <a:effectLst/>
                <a:latin typeface="Calibri" panose="020F0502020204030204" pitchFamily="34" charset="0"/>
              </a:rPr>
              <a:t>80/181/AET ULUSLARARASI BİRİMLER SİSTEMİNE DAİR YÖNETMELİK</a:t>
            </a:r>
          </a:p>
          <a:p>
            <a:pPr algn="just">
              <a:spcAft>
                <a:spcPts val="0"/>
              </a:spcAft>
            </a:pPr>
            <a:r>
              <a:rPr lang="tr-TR" sz="1800" b="0" i="0" u="sng" dirty="0">
                <a:solidFill>
                  <a:srgbClr val="000000"/>
                </a:solidFill>
                <a:effectLst/>
                <a:latin typeface="Calibri" panose="020F0502020204030204" pitchFamily="34" charset="0"/>
              </a:rPr>
              <a:t>Bu Yönetmelik, uluslararası temel birimler ile bu birimlerden türetilen diğer birimlerin tarifleri, karşılıkları ve sembollerin belirtilmesi amacıyla hazırlanmıştır.</a:t>
            </a:r>
            <a:endParaRPr lang="tr-TR" b="0" i="0" u="sng" dirty="0">
              <a:solidFill>
                <a:srgbClr val="000000"/>
              </a:solidFill>
              <a:effectLst/>
              <a:latin typeface="Times New Roman" panose="02020603050405020304" pitchFamily="18" charset="0"/>
            </a:endParaRPr>
          </a:p>
          <a:p>
            <a:endParaRPr lang="tr-TR" b="0" dirty="0"/>
          </a:p>
        </p:txBody>
      </p:sp>
      <p:sp>
        <p:nvSpPr>
          <p:cNvPr id="4" name="Slayt Numarası Yer Tutucusu 3"/>
          <p:cNvSpPr>
            <a:spLocks noGrp="1"/>
          </p:cNvSpPr>
          <p:nvPr>
            <p:ph type="sldNum" sz="quarter" idx="5"/>
          </p:nvPr>
        </p:nvSpPr>
        <p:spPr/>
        <p:txBody>
          <a:bodyPr/>
          <a:lstStyle/>
          <a:p>
            <a:fld id="{14A9841F-FDD6-49E7-A6C3-FCAC7C0E16B9}" type="slidenum">
              <a:rPr lang="tr-TR" smtClean="0"/>
              <a:pPr/>
              <a:t>23</a:t>
            </a:fld>
            <a:endParaRPr lang="tr-TR"/>
          </a:p>
        </p:txBody>
      </p:sp>
    </p:spTree>
    <p:extLst>
      <p:ext uri="{BB962C8B-B14F-4D97-AF65-F5344CB8AC3E}">
        <p14:creationId xmlns:p14="http://schemas.microsoft.com/office/powerpoint/2010/main" val="22917178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800" b="0" i="0" u="sng" strike="noStrike" baseline="0" dirty="0">
                <a:solidFill>
                  <a:srgbClr val="000000"/>
                </a:solidFill>
                <a:latin typeface="Times New Roman" panose="02020603050405020304" pitchFamily="18" charset="0"/>
              </a:rPr>
              <a:t>2013/59/</a:t>
            </a:r>
            <a:r>
              <a:rPr lang="tr-TR" sz="1800" b="0" i="0" u="sng" strike="noStrike" baseline="0" dirty="0" err="1">
                <a:solidFill>
                  <a:srgbClr val="000000"/>
                </a:solidFill>
                <a:latin typeface="Times New Roman" panose="02020603050405020304" pitchFamily="18" charset="0"/>
              </a:rPr>
              <a:t>Euratom</a:t>
            </a:r>
            <a:r>
              <a:rPr lang="tr-TR" sz="1800" b="0" i="0" u="sng" strike="noStrike" baseline="0" dirty="0">
                <a:solidFill>
                  <a:srgbClr val="000000"/>
                </a:solidFill>
                <a:latin typeface="Times New Roman" panose="02020603050405020304" pitchFamily="18" charset="0"/>
              </a:rPr>
              <a:t> Direktifi</a:t>
            </a:r>
          </a:p>
          <a:p>
            <a:pPr marL="0" marR="0" lvl="0" indent="0" algn="l" defTabSz="914400" rtl="0" eaLnBrk="1" fontAlgn="auto" latinLnBrk="0" hangingPunct="1">
              <a:lnSpc>
                <a:spcPct val="100000"/>
              </a:lnSpc>
              <a:spcBef>
                <a:spcPts val="0"/>
              </a:spcBef>
              <a:spcAft>
                <a:spcPts val="0"/>
              </a:spcAft>
              <a:buClrTx/>
              <a:buSzTx/>
              <a:buFontTx/>
              <a:buNone/>
              <a:tabLst/>
              <a:defRPr/>
            </a:pPr>
            <a:r>
              <a:rPr lang="tr-TR" sz="1800" b="0" i="0" u="sng" strike="noStrike" baseline="0" dirty="0">
                <a:solidFill>
                  <a:srgbClr val="000000"/>
                </a:solidFill>
                <a:latin typeface="Times New Roman" panose="02020603050405020304" pitchFamily="18" charset="0"/>
              </a:rPr>
              <a:t>İyonlaştırıcı radyasyona maruziyetten kaynaklanan tehlikelere karşı korunmaya yönelik temel güvenlik standartlarını belirler </a:t>
            </a:r>
            <a:r>
              <a:rPr lang="tr-TR" sz="1800" b="0" i="0" u="none" strike="noStrike" baseline="0" dirty="0">
                <a:solidFill>
                  <a:srgbClr val="000000"/>
                </a:solidFill>
                <a:latin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tr-TR" sz="1800" b="0" i="0" u="none" strike="noStrike" baseline="0" dirty="0">
              <a:solidFill>
                <a:srgbClr val="000000"/>
              </a:solidFill>
              <a:latin typeface="Times New Roman" panose="02020603050405020304" pitchFamily="18" charset="0"/>
            </a:endParaRPr>
          </a:p>
          <a:p>
            <a:endParaRPr lang="tr-TR" dirty="0"/>
          </a:p>
        </p:txBody>
      </p:sp>
      <p:sp>
        <p:nvSpPr>
          <p:cNvPr id="4" name="Slayt Numarası Yer Tutucusu 3"/>
          <p:cNvSpPr>
            <a:spLocks noGrp="1"/>
          </p:cNvSpPr>
          <p:nvPr>
            <p:ph type="sldNum" sz="quarter" idx="5"/>
          </p:nvPr>
        </p:nvSpPr>
        <p:spPr/>
        <p:txBody>
          <a:bodyPr/>
          <a:lstStyle/>
          <a:p>
            <a:fld id="{14A9841F-FDD6-49E7-A6C3-FCAC7C0E16B9}" type="slidenum">
              <a:rPr lang="tr-TR" smtClean="0"/>
              <a:pPr/>
              <a:t>24</a:t>
            </a:fld>
            <a:endParaRPr lang="tr-TR"/>
          </a:p>
        </p:txBody>
      </p:sp>
    </p:spTree>
    <p:extLst>
      <p:ext uri="{BB962C8B-B14F-4D97-AF65-F5344CB8AC3E}">
        <p14:creationId xmlns:p14="http://schemas.microsoft.com/office/powerpoint/2010/main" val="31421868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0B9296BF-422C-491E-A28C-0B628AC251BB}"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8637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1189ED5-F6A8-4F4A-B9E2-50A1CCB5149B}"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48457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613FB96-5AB3-45FF-A3CD-BB28BE4EA170}"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494251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89B9E05-789C-4B67-B686-68586D7BFA44}"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39800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BA54D38-E795-46B0-B256-77652DE2C849}"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643293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7ABF093-D39E-4531-9810-9EB37C1E3B7A}"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768405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008EE45-5934-4E97-BF6C-A03A29703046}"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49120760"/>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500947-FB6B-474D-92E9-E40B9629B85F}"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88011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196F8E9-DCA1-4D4E-8FA1-36AC72B03A68}"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008EE45-5934-4E97-BF6C-A03A29703046}"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1613555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4437FCC-BCFC-42C4-AF80-4E587B958477}" type="datetime1">
              <a:rPr lang="en-US" smtClean="0"/>
              <a:pPr/>
              <a:t>10/20/2022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62054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CE52EE5-2849-4C33-BCB6-68B8C9F09312}" type="datetime1">
              <a:rPr lang="en-US" smtClean="0"/>
              <a:pPr/>
              <a:t>10/20/2022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4041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559DD58-6758-46EC-B3EA-50B1023C7100}" type="datetime1">
              <a:rPr lang="en-US" smtClean="0"/>
              <a:pPr/>
              <a:t>10/20/2022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30822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F75C94-B0BC-4F83-9207-6CA716C5711D}" type="datetime1">
              <a:rPr lang="en-US" smtClean="0"/>
              <a:pPr/>
              <a:t>10/20/2022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57863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8C3DE4BE-8303-499F-BBA3-E66A8E921353}" type="datetime1">
              <a:rPr lang="en-US" smtClean="0"/>
              <a:pPr/>
              <a:t>10/20/2022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93793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06854ABC-6CA5-4F88-AA3D-2EA34B7F9D9A}" type="datetime1">
              <a:rPr lang="en-US" smtClean="0"/>
              <a:pPr/>
              <a:t>10/20/2022</a:t>
            </a:fld>
            <a:endParaRPr lang="en-US" dirty="0"/>
          </a:p>
        </p:txBody>
      </p:sp>
    </p:spTree>
    <p:extLst>
      <p:ext uri="{BB962C8B-B14F-4D97-AF65-F5344CB8AC3E}">
        <p14:creationId xmlns:p14="http://schemas.microsoft.com/office/powerpoint/2010/main" val="2858248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008EE45-5934-4E97-BF6C-A03A29703046}" type="datetime1">
              <a:rPr lang="en-US" smtClean="0"/>
              <a:pPr/>
              <a:t>10/20/2022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35253848"/>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746" r:id="rId13"/>
    <p:sldLayoutId id="2147483747" r:id="rId14"/>
    <p:sldLayoutId id="2147483748" r:id="rId15"/>
    <p:sldLayoutId id="2147483749"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38300" y="3182851"/>
            <a:ext cx="8915399" cy="2262781"/>
          </a:xfrm>
        </p:spPr>
        <p:txBody>
          <a:bodyPr>
            <a:normAutofit fontScale="90000"/>
          </a:bodyPr>
          <a:lstStyle/>
          <a:p>
            <a:pPr algn="ctr"/>
            <a:br>
              <a:rPr lang="tr-TR" sz="4000" b="1" dirty="0">
                <a:solidFill>
                  <a:srgbClr val="FF0000"/>
                </a:solidFill>
                <a:latin typeface="Trebuchet MS Bold"/>
              </a:rPr>
            </a:br>
            <a:br>
              <a:rPr lang="tr-TR" sz="4000" b="1" dirty="0">
                <a:solidFill>
                  <a:srgbClr val="FF0000"/>
                </a:solidFill>
                <a:latin typeface="Trebuchet MS Bold"/>
              </a:rPr>
            </a:br>
            <a:r>
              <a:rPr lang="tr-TR" sz="4000" b="1" dirty="0">
                <a:solidFill>
                  <a:srgbClr val="FF0000"/>
                </a:solidFill>
                <a:latin typeface="Trebuchet MS Bold"/>
              </a:rPr>
              <a:t>TIBBİ CİHAZ REGÜLASYONU (2017/745/EU)</a:t>
            </a:r>
            <a:br>
              <a:rPr lang="tr-TR" sz="4000" b="1" dirty="0">
                <a:solidFill>
                  <a:srgbClr val="FF0000"/>
                </a:solidFill>
                <a:latin typeface="Trebuchet MS Bold"/>
              </a:rPr>
            </a:br>
            <a:br>
              <a:rPr lang="tr-TR" sz="4000" b="1" dirty="0">
                <a:solidFill>
                  <a:srgbClr val="FF0000"/>
                </a:solidFill>
                <a:latin typeface="Trebuchet MS Bold"/>
              </a:rPr>
            </a:br>
            <a:r>
              <a:rPr lang="tr-TR" sz="4000" b="1" dirty="0">
                <a:solidFill>
                  <a:srgbClr val="FF0000"/>
                </a:solidFill>
                <a:latin typeface="Trebuchet MS Bold"/>
              </a:rPr>
              <a:t>Ek I Genel Güvenlilik ve Performans Gereklilikleri</a:t>
            </a:r>
            <a:br>
              <a:rPr lang="en-US" sz="4000" b="1" dirty="0">
                <a:solidFill>
                  <a:srgbClr val="FF0000"/>
                </a:solidFill>
                <a:latin typeface="Trebuchet MS Bold"/>
              </a:rPr>
            </a:br>
            <a:br>
              <a:rPr lang="en-US" sz="4000" b="1" dirty="0">
                <a:solidFill>
                  <a:srgbClr val="FF0000"/>
                </a:solidFill>
                <a:latin typeface="Trebuchet MS Bold"/>
              </a:rPr>
            </a:br>
            <a:endParaRPr lang="en-US" sz="4000" b="1" dirty="0">
              <a:solidFill>
                <a:srgbClr val="FF0000"/>
              </a:solidFill>
              <a:latin typeface="Trebuchet MS Bold"/>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a:t>
            </a:fld>
            <a:endParaRPr lang="en-US" dirty="0"/>
          </a:p>
        </p:txBody>
      </p:sp>
      <p:sp>
        <p:nvSpPr>
          <p:cNvPr id="6" name="Rectangle 2"/>
          <p:cNvSpPr>
            <a:spLocks noChangeArrowheads="1"/>
          </p:cNvSpPr>
          <p:nvPr/>
        </p:nvSpPr>
        <p:spPr bwMode="auto">
          <a:xfrm>
            <a:off x="821041" y="4508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pic>
        <p:nvPicPr>
          <p:cNvPr id="9"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695"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lt Başlık 2">
            <a:extLst>
              <a:ext uri="{FF2B5EF4-FFF2-40B4-BE49-F238E27FC236}">
                <a16:creationId xmlns:a16="http://schemas.microsoft.com/office/drawing/2014/main" id="{3B23A0C8-27B7-8574-A38B-33274F3643A9}"/>
              </a:ext>
            </a:extLst>
          </p:cNvPr>
          <p:cNvSpPr txBox="1">
            <a:spLocks/>
          </p:cNvSpPr>
          <p:nvPr/>
        </p:nvSpPr>
        <p:spPr>
          <a:xfrm>
            <a:off x="1501133" y="5079867"/>
            <a:ext cx="9177867" cy="96149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indent="0" algn="ctr">
              <a:buNone/>
            </a:pPr>
            <a:r>
              <a:rPr lang="tr-TR" dirty="0"/>
              <a:t>SERİAN DOMA</a:t>
            </a:r>
          </a:p>
          <a:p>
            <a:pPr marL="0" indent="0" algn="ctr">
              <a:buNone/>
            </a:pPr>
            <a:r>
              <a:rPr lang="tr-TR" dirty="0"/>
              <a:t>BİYOMEDİKAL MÜHENDİSİ, MSC.</a:t>
            </a:r>
          </a:p>
        </p:txBody>
      </p:sp>
    </p:spTree>
    <p:extLst>
      <p:ext uri="{BB962C8B-B14F-4D97-AF65-F5344CB8AC3E}">
        <p14:creationId xmlns:p14="http://schemas.microsoft.com/office/powerpoint/2010/main" val="23091579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latin typeface="Calibri" panose="020F0502020204030204" pitchFamily="34" charset="0"/>
                <a:cs typeface="Calibri" panose="020F0502020204030204" pitchFamily="34" charset="0"/>
              </a:rPr>
              <a:t>10.Madde </a:t>
            </a:r>
            <a:r>
              <a:rPr lang="tr-TR" dirty="0">
                <a:solidFill>
                  <a:srgbClr val="FF0000"/>
                </a:solidFill>
                <a:latin typeface="Calibri" panose="020F0502020204030204" pitchFamily="34" charset="0"/>
                <a:cs typeface="Calibri" panose="020F0502020204030204" pitchFamily="34" charset="0"/>
              </a:rPr>
              <a:t>Kimyasal , fiziksel ve biyolojik özellikler</a:t>
            </a:r>
          </a:p>
          <a:p>
            <a:pPr marL="0" indent="0">
              <a:buNone/>
            </a:pPr>
            <a:r>
              <a:rPr lang="tr-TR" dirty="0">
                <a:solidFill>
                  <a:schemeClr val="tx1"/>
                </a:solidFill>
                <a:latin typeface="Calibri" panose="020F0502020204030204" pitchFamily="34" charset="0"/>
                <a:cs typeface="Calibri" panose="020F0502020204030204" pitchFamily="34" charset="0"/>
              </a:rPr>
              <a:t>10.4. Maddeler </a:t>
            </a:r>
          </a:p>
          <a:p>
            <a:pPr marL="0" indent="0">
              <a:buNone/>
            </a:pPr>
            <a:r>
              <a:rPr lang="tr-TR" b="1" dirty="0">
                <a:solidFill>
                  <a:schemeClr val="tx1"/>
                </a:solidFill>
                <a:latin typeface="Calibri" panose="020F0502020204030204" pitchFamily="34" charset="0"/>
                <a:cs typeface="Calibri" panose="020F0502020204030204" pitchFamily="34" charset="0"/>
              </a:rPr>
              <a:t>10.4.2 CMR ve/veya endokrin-bozucu maddelerin mevcudiyeti ile ilgili gerekçelendirme</a:t>
            </a:r>
          </a:p>
          <a:p>
            <a:pPr marL="0" indent="0">
              <a:buNone/>
            </a:pPr>
            <a:r>
              <a:rPr lang="tr-TR" b="1" dirty="0">
                <a:solidFill>
                  <a:schemeClr val="tx1"/>
                </a:solidFill>
                <a:latin typeface="Calibri" panose="020F0502020204030204" pitchFamily="34" charset="0"/>
                <a:cs typeface="Calibri" panose="020F0502020204030204" pitchFamily="34" charset="0"/>
              </a:rPr>
              <a:t>Bu tür maddelerin mevcudiyetine yönelik gerekçelendirme, aşağıdakilere dayanır:</a:t>
            </a:r>
          </a:p>
          <a:p>
            <a:pPr>
              <a:buFont typeface="+mj-lt"/>
              <a:buAutoNum type="alphaLcParenR"/>
            </a:pPr>
            <a:r>
              <a:rPr lang="tr-TR" b="1" dirty="0">
                <a:solidFill>
                  <a:schemeClr val="tx1"/>
                </a:solidFill>
                <a:latin typeface="Calibri" panose="020F0502020204030204" pitchFamily="34" charset="0"/>
                <a:cs typeface="Calibri" panose="020F0502020204030204" pitchFamily="34" charset="0"/>
              </a:rPr>
              <a:t>hastanın veya kullanıcının </a:t>
            </a:r>
            <a:r>
              <a:rPr lang="tr-TR" b="1" dirty="0">
                <a:solidFill>
                  <a:srgbClr val="FF0000"/>
                </a:solidFill>
                <a:latin typeface="Calibri" panose="020F0502020204030204" pitchFamily="34" charset="0"/>
                <a:cs typeface="Calibri" panose="020F0502020204030204" pitchFamily="34" charset="0"/>
              </a:rPr>
              <a:t>maddeye potansiyel maruz kalma durumunun analizine ve tahminine</a:t>
            </a:r>
            <a:r>
              <a:rPr lang="tr-TR" b="1" dirty="0">
                <a:solidFill>
                  <a:schemeClr val="tx1"/>
                </a:solidFill>
                <a:latin typeface="Calibri" panose="020F0502020204030204" pitchFamily="34" charset="0"/>
                <a:cs typeface="Calibri" panose="020F0502020204030204" pitchFamily="34" charset="0"/>
              </a:rPr>
              <a:t>;</a:t>
            </a:r>
          </a:p>
          <a:p>
            <a:pPr>
              <a:buFont typeface="+mj-lt"/>
              <a:buAutoNum type="alphaLcParenR"/>
            </a:pPr>
            <a:r>
              <a:rPr lang="tr-TR" b="1" dirty="0">
                <a:solidFill>
                  <a:schemeClr val="tx1"/>
                </a:solidFill>
                <a:latin typeface="Calibri" panose="020F0502020204030204" pitchFamily="34" charset="0"/>
                <a:cs typeface="Calibri" panose="020F0502020204030204" pitchFamily="34" charset="0"/>
              </a:rPr>
              <a:t>mevcutsa, </a:t>
            </a:r>
            <a:r>
              <a:rPr lang="tr-TR" b="1" dirty="0">
                <a:solidFill>
                  <a:srgbClr val="FF0000"/>
                </a:solidFill>
                <a:latin typeface="Calibri" panose="020F0502020204030204" pitchFamily="34" charset="0"/>
                <a:cs typeface="Calibri" panose="020F0502020204030204" pitchFamily="34" charset="0"/>
              </a:rPr>
              <a:t>bağımsız araştırmalar, hakem denetimli çalışmalar, ilgili bilimsel komitelerden alınan bilimsel görüşler hakkında bilgiler dahil olmak üzere, olası alternatif maddelerin, malzemelerin veya tasarımların analizine ve bu tür alternatiflerin mevcudiyetinin analizine</a:t>
            </a:r>
            <a:r>
              <a:rPr lang="tr-TR" b="1" dirty="0">
                <a:solidFill>
                  <a:schemeClr val="tx1"/>
                </a:solidFill>
                <a:latin typeface="Calibri" panose="020F0502020204030204" pitchFamily="34" charset="0"/>
                <a:cs typeface="Calibri" panose="020F0502020204030204" pitchFamily="34" charset="0"/>
              </a:rPr>
              <a:t>;</a:t>
            </a:r>
          </a:p>
          <a:p>
            <a:pPr>
              <a:buFont typeface="+mj-lt"/>
              <a:buAutoNum type="alphaLcParenR"/>
            </a:pPr>
            <a:r>
              <a:rPr lang="tr-TR" b="1" dirty="0">
                <a:solidFill>
                  <a:schemeClr val="tx1"/>
                </a:solidFill>
                <a:latin typeface="Calibri" panose="020F0502020204030204" pitchFamily="34" charset="0"/>
                <a:cs typeface="Calibri" panose="020F0502020204030204" pitchFamily="34" charset="0"/>
              </a:rPr>
              <a:t>bu tür cihazların amaçlanan kullanımının; </a:t>
            </a:r>
            <a:r>
              <a:rPr lang="tr-TR" b="1" dirty="0">
                <a:solidFill>
                  <a:srgbClr val="FF0000"/>
                </a:solidFill>
                <a:latin typeface="Calibri" panose="020F0502020204030204" pitchFamily="34" charset="0"/>
                <a:cs typeface="Calibri" panose="020F0502020204030204" pitchFamily="34" charset="0"/>
              </a:rPr>
              <a:t>çocukların tedavisini ya da gebe veya emziren kadınların tedavisini </a:t>
            </a:r>
            <a:r>
              <a:rPr lang="tr-TR" b="1" dirty="0">
                <a:solidFill>
                  <a:schemeClr val="tx1"/>
                </a:solidFill>
                <a:latin typeface="Calibri" panose="020F0502020204030204" pitchFamily="34" charset="0"/>
                <a:cs typeface="Calibri" panose="020F0502020204030204" pitchFamily="34" charset="0"/>
              </a:rPr>
              <a:t>ya da bu tür maddeler ve/veya malzemeler açısından özellikle hassas olduğu düşünülen </a:t>
            </a:r>
            <a:r>
              <a:rPr lang="tr-TR" b="1" dirty="0">
                <a:solidFill>
                  <a:srgbClr val="FF0000"/>
                </a:solidFill>
                <a:latin typeface="Calibri" panose="020F0502020204030204" pitchFamily="34" charset="0"/>
                <a:cs typeface="Calibri" panose="020F0502020204030204" pitchFamily="34" charset="0"/>
              </a:rPr>
              <a:t>diğer hasta gruplarının </a:t>
            </a:r>
            <a:r>
              <a:rPr lang="tr-TR" b="1" dirty="0">
                <a:solidFill>
                  <a:schemeClr val="tx1"/>
                </a:solidFill>
                <a:latin typeface="Calibri" panose="020F0502020204030204" pitchFamily="34" charset="0"/>
                <a:cs typeface="Calibri" panose="020F0502020204030204" pitchFamily="34" charset="0"/>
              </a:rPr>
              <a:t>tedavisini içerip içermediğinin dikkate alınması dahil olmak üzere, mevcutsa olası madde ve/veya malzeme değişimlerinin veya yapılabilir ise </a:t>
            </a:r>
            <a:r>
              <a:rPr lang="tr-TR" b="1" dirty="0">
                <a:solidFill>
                  <a:srgbClr val="FF0000"/>
                </a:solidFill>
                <a:latin typeface="Calibri" panose="020F0502020204030204" pitchFamily="34" charset="0"/>
                <a:cs typeface="Calibri" panose="020F0502020204030204" pitchFamily="34" charset="0"/>
              </a:rPr>
              <a:t>tasarım değişikliklerinin; ürünün işlevselliğinin, performansının ve fayda-risk oranlarının sürdürülmesiyle ilgili olarak neden uygun olmadığına yönelik tartışmalara </a:t>
            </a:r>
            <a:r>
              <a:rPr lang="tr-TR" b="1" dirty="0">
                <a:solidFill>
                  <a:schemeClr val="tx1"/>
                </a:solidFill>
                <a:latin typeface="Calibri" panose="020F0502020204030204" pitchFamily="34" charset="0"/>
                <a:cs typeface="Calibri" panose="020F0502020204030204" pitchFamily="34" charset="0"/>
              </a:rPr>
              <a:t>ve</a:t>
            </a:r>
          </a:p>
          <a:p>
            <a:pPr>
              <a:buFont typeface="+mj-lt"/>
              <a:buAutoNum type="alphaLcParenR"/>
            </a:pPr>
            <a:r>
              <a:rPr lang="tr-TR" b="1" dirty="0">
                <a:solidFill>
                  <a:schemeClr val="tx1"/>
                </a:solidFill>
                <a:latin typeface="Calibri" panose="020F0502020204030204" pitchFamily="34" charset="0"/>
                <a:cs typeface="Calibri" panose="020F0502020204030204" pitchFamily="34" charset="0"/>
              </a:rPr>
              <a:t>uygulanabildiği hallerde ve mevcutsa, </a:t>
            </a:r>
            <a:r>
              <a:rPr lang="tr-TR" b="1" dirty="0">
                <a:solidFill>
                  <a:srgbClr val="FF0000"/>
                </a:solidFill>
                <a:latin typeface="Calibri" panose="020F0502020204030204" pitchFamily="34" charset="0"/>
                <a:cs typeface="Calibri" panose="020F0502020204030204" pitchFamily="34" charset="0"/>
              </a:rPr>
              <a:t>güncel bilimsel komite </a:t>
            </a:r>
            <a:r>
              <a:rPr lang="tr-TR" b="1" dirty="0">
                <a:solidFill>
                  <a:schemeClr val="tx1"/>
                </a:solidFill>
                <a:latin typeface="Calibri" panose="020F0502020204030204" pitchFamily="34" charset="0"/>
                <a:cs typeface="Calibri" panose="020F0502020204030204" pitchFamily="34" charset="0"/>
              </a:rPr>
              <a:t>kılavuzlarına.</a:t>
            </a:r>
          </a:p>
          <a:p>
            <a:pPr marL="0" indent="0">
              <a:buNone/>
            </a:pPr>
            <a:endParaRPr lang="tr-TR" dirty="0">
              <a:solidFill>
                <a:srgbClr val="FF0000"/>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10</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Patlama 2 7"/>
          <p:cNvSpPr/>
          <p:nvPr/>
        </p:nvSpPr>
        <p:spPr>
          <a:xfrm>
            <a:off x="5636688" y="593824"/>
            <a:ext cx="4783370" cy="2017519"/>
          </a:xfrm>
          <a:prstGeom prst="irregularSeal2">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tr-TR" dirty="0"/>
              <a:t>MDD 93/42/EEC ‘de sadece </a:t>
            </a:r>
            <a:r>
              <a:rPr lang="tr-TR" dirty="0" err="1"/>
              <a:t>ftalat</a:t>
            </a:r>
            <a:r>
              <a:rPr lang="tr-TR" dirty="0"/>
              <a:t> bilgisi vardı</a:t>
            </a:r>
          </a:p>
        </p:txBody>
      </p:sp>
    </p:spTree>
    <p:extLst>
      <p:ext uri="{BB962C8B-B14F-4D97-AF65-F5344CB8AC3E}">
        <p14:creationId xmlns:p14="http://schemas.microsoft.com/office/powerpoint/2010/main" val="744406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fontScale="92500" lnSpcReduction="10000"/>
          </a:bodyPr>
          <a:lstStyle/>
          <a:p>
            <a:pPr marL="0" indent="0">
              <a:buNone/>
            </a:pPr>
            <a:r>
              <a:rPr lang="tr-TR" dirty="0">
                <a:latin typeface="Calibri" panose="020F0502020204030204" pitchFamily="34" charset="0"/>
                <a:cs typeface="Calibri" panose="020F0502020204030204" pitchFamily="34" charset="0"/>
              </a:rPr>
              <a:t>10.Madde </a:t>
            </a:r>
            <a:r>
              <a:rPr lang="tr-TR" dirty="0">
                <a:solidFill>
                  <a:srgbClr val="FF0000"/>
                </a:solidFill>
                <a:latin typeface="Calibri" panose="020F0502020204030204" pitchFamily="34" charset="0"/>
                <a:cs typeface="Calibri" panose="020F0502020204030204" pitchFamily="34" charset="0"/>
              </a:rPr>
              <a:t>Kimyasal , fiziksel ve biyolojik özellikler</a:t>
            </a:r>
          </a:p>
          <a:p>
            <a:pPr marL="0" indent="0">
              <a:buNone/>
            </a:pPr>
            <a:r>
              <a:rPr lang="tr-TR" dirty="0">
                <a:solidFill>
                  <a:schemeClr val="tx1"/>
                </a:solidFill>
                <a:latin typeface="Calibri" panose="020F0502020204030204" pitchFamily="34" charset="0"/>
                <a:cs typeface="Calibri" panose="020F0502020204030204" pitchFamily="34" charset="0"/>
              </a:rPr>
              <a:t>10.4. Maddeler </a:t>
            </a:r>
          </a:p>
          <a:p>
            <a:pPr marL="0" indent="0">
              <a:buNone/>
            </a:pPr>
            <a:r>
              <a:rPr lang="tr-TR" b="1" dirty="0">
                <a:solidFill>
                  <a:schemeClr val="tx1"/>
                </a:solidFill>
                <a:latin typeface="Calibri" panose="020F0502020204030204" pitchFamily="34" charset="0"/>
                <a:cs typeface="Calibri" panose="020F0502020204030204" pitchFamily="34" charset="0"/>
              </a:rPr>
              <a:t>10.4.3 </a:t>
            </a:r>
            <a:r>
              <a:rPr lang="tr-TR" b="1" dirty="0" err="1">
                <a:solidFill>
                  <a:schemeClr val="tx1"/>
                </a:solidFill>
                <a:latin typeface="Calibri" panose="020F0502020204030204" pitchFamily="34" charset="0"/>
                <a:cs typeface="Calibri" panose="020F0502020204030204" pitchFamily="34" charset="0"/>
              </a:rPr>
              <a:t>Ftalatlara</a:t>
            </a:r>
            <a:r>
              <a:rPr lang="tr-TR" b="1" dirty="0">
                <a:solidFill>
                  <a:schemeClr val="tx1"/>
                </a:solidFill>
                <a:latin typeface="Calibri" panose="020F0502020204030204" pitchFamily="34" charset="0"/>
                <a:cs typeface="Calibri" panose="020F0502020204030204" pitchFamily="34" charset="0"/>
              </a:rPr>
              <a:t> ilişkin kılavuzlar</a:t>
            </a:r>
          </a:p>
          <a:p>
            <a:pPr marL="0" indent="0">
              <a:buNone/>
            </a:pPr>
            <a:r>
              <a:rPr lang="tr-TR" b="1" dirty="0">
                <a:solidFill>
                  <a:schemeClr val="tx1"/>
                </a:solidFill>
                <a:latin typeface="Calibri" panose="020F0502020204030204" pitchFamily="34" charset="0"/>
                <a:cs typeface="Calibri" panose="020F0502020204030204" pitchFamily="34" charset="0"/>
              </a:rPr>
              <a:t>Bu tür maddelerin mevcudiyetine yönelik gerekçelendirme, aşağıdakilere dayanır:</a:t>
            </a:r>
          </a:p>
          <a:p>
            <a:pPr marL="0" indent="0">
              <a:buNone/>
            </a:pPr>
            <a:r>
              <a:rPr lang="tr-TR" b="1" dirty="0">
                <a:solidFill>
                  <a:schemeClr val="tx1"/>
                </a:solidFill>
                <a:latin typeface="Calibri" panose="020F0502020204030204" pitchFamily="34" charset="0"/>
                <a:cs typeface="Calibri" panose="020F0502020204030204" pitchFamily="34" charset="0"/>
              </a:rPr>
              <a:t>(a) hastanın veya kullanıcının </a:t>
            </a:r>
            <a:r>
              <a:rPr lang="tr-TR" b="1" dirty="0">
                <a:solidFill>
                  <a:srgbClr val="FF0000"/>
                </a:solidFill>
                <a:latin typeface="Calibri" panose="020F0502020204030204" pitchFamily="34" charset="0"/>
                <a:cs typeface="Calibri" panose="020F0502020204030204" pitchFamily="34" charset="0"/>
              </a:rPr>
              <a:t>maddeye potansiyel maruz kalma durumunun analizine ve tahminine</a:t>
            </a:r>
            <a:r>
              <a:rPr lang="tr-TR" b="1" dirty="0">
                <a:solidFill>
                  <a:schemeClr val="tx1"/>
                </a:solidFill>
                <a:latin typeface="Calibri" panose="020F0502020204030204" pitchFamily="34" charset="0"/>
                <a:cs typeface="Calibri" panose="020F0502020204030204" pitchFamily="34" charset="0"/>
              </a:rPr>
              <a:t>;</a:t>
            </a:r>
          </a:p>
          <a:p>
            <a:pPr marL="0" indent="0">
              <a:buNone/>
            </a:pPr>
            <a:r>
              <a:rPr lang="tr-TR" b="1" dirty="0">
                <a:solidFill>
                  <a:schemeClr val="tx1"/>
                </a:solidFill>
                <a:latin typeface="Calibri" panose="020F0502020204030204" pitchFamily="34" charset="0"/>
                <a:cs typeface="Calibri" panose="020F0502020204030204" pitchFamily="34" charset="0"/>
              </a:rPr>
              <a:t>(b) mevcutsa, </a:t>
            </a:r>
            <a:r>
              <a:rPr lang="tr-TR" b="1" dirty="0">
                <a:solidFill>
                  <a:srgbClr val="FF0000"/>
                </a:solidFill>
                <a:latin typeface="Calibri" panose="020F0502020204030204" pitchFamily="34" charset="0"/>
                <a:cs typeface="Calibri" panose="020F0502020204030204" pitchFamily="34" charset="0"/>
              </a:rPr>
              <a:t>bağımsız araştırmalar, hakem denetimli çalışmalar, ilgili bilimsel komitelerden alınan bilimsel görüşler hakkında bilgiler dahil olmak üzere, olası alternatif maddelerin, malzemelerin veya tasarımların analizine ve bu tür alternatiflerin mevcudiyetinin analizine</a:t>
            </a:r>
            <a:r>
              <a:rPr lang="tr-TR" b="1" dirty="0">
                <a:solidFill>
                  <a:schemeClr val="tx1"/>
                </a:solidFill>
                <a:latin typeface="Calibri" panose="020F0502020204030204" pitchFamily="34" charset="0"/>
                <a:cs typeface="Calibri" panose="020F0502020204030204" pitchFamily="34" charset="0"/>
              </a:rPr>
              <a:t>;</a:t>
            </a:r>
          </a:p>
          <a:p>
            <a:pPr marL="0" indent="0">
              <a:buNone/>
            </a:pPr>
            <a:r>
              <a:rPr lang="tr-TR" b="1" dirty="0">
                <a:solidFill>
                  <a:schemeClr val="tx1"/>
                </a:solidFill>
                <a:latin typeface="Calibri" panose="020F0502020204030204" pitchFamily="34" charset="0"/>
                <a:cs typeface="Calibri" panose="020F0502020204030204" pitchFamily="34" charset="0"/>
              </a:rPr>
              <a:t>(c) bu tür cihazların amaçlanan kullanımının; </a:t>
            </a:r>
            <a:r>
              <a:rPr lang="tr-TR" b="1" dirty="0">
                <a:solidFill>
                  <a:srgbClr val="FF0000"/>
                </a:solidFill>
                <a:latin typeface="Calibri" panose="020F0502020204030204" pitchFamily="34" charset="0"/>
                <a:cs typeface="Calibri" panose="020F0502020204030204" pitchFamily="34" charset="0"/>
              </a:rPr>
              <a:t>çocukların tedavisini ya da gebe veya emziren kadınların tedavisini </a:t>
            </a:r>
            <a:r>
              <a:rPr lang="tr-TR" b="1" dirty="0">
                <a:solidFill>
                  <a:schemeClr val="tx1"/>
                </a:solidFill>
                <a:latin typeface="Calibri" panose="020F0502020204030204" pitchFamily="34" charset="0"/>
                <a:cs typeface="Calibri" panose="020F0502020204030204" pitchFamily="34" charset="0"/>
              </a:rPr>
              <a:t>ya da bu tür maddeler ve/veya malzemeler açısından özellikle hassas olduğu düşünülen </a:t>
            </a:r>
            <a:r>
              <a:rPr lang="tr-TR" b="1" dirty="0">
                <a:solidFill>
                  <a:srgbClr val="FF0000"/>
                </a:solidFill>
                <a:latin typeface="Calibri" panose="020F0502020204030204" pitchFamily="34" charset="0"/>
                <a:cs typeface="Calibri" panose="020F0502020204030204" pitchFamily="34" charset="0"/>
              </a:rPr>
              <a:t>diğer hasta gruplarının </a:t>
            </a:r>
            <a:r>
              <a:rPr lang="tr-TR" b="1" dirty="0">
                <a:solidFill>
                  <a:schemeClr val="tx1"/>
                </a:solidFill>
                <a:latin typeface="Calibri" panose="020F0502020204030204" pitchFamily="34" charset="0"/>
                <a:cs typeface="Calibri" panose="020F0502020204030204" pitchFamily="34" charset="0"/>
              </a:rPr>
              <a:t>tedavisini içerip içermediğinin dikkate alınması dahil olmak üzere, mevcutsa olası madde ve/veya malzeme değişimlerinin veya yapılabilir ise tasarım değişikliklerinin; ürünün işlevselliğinin, performansının ve fayda-risk oranlarının sürdürülmesiyle ilgili olarak neden uygun olmadığına yönelik tartışmalara ve</a:t>
            </a:r>
          </a:p>
          <a:p>
            <a:pPr marL="0" indent="0">
              <a:buNone/>
            </a:pPr>
            <a:r>
              <a:rPr lang="tr-TR" b="1" dirty="0">
                <a:solidFill>
                  <a:schemeClr val="tx1"/>
                </a:solidFill>
                <a:latin typeface="Calibri" panose="020F0502020204030204" pitchFamily="34" charset="0"/>
                <a:cs typeface="Calibri" panose="020F0502020204030204" pitchFamily="34" charset="0"/>
              </a:rPr>
              <a:t>(d) uygulanabildiği hallerde ve mevcutsa, </a:t>
            </a:r>
            <a:r>
              <a:rPr lang="tr-TR" b="1" dirty="0">
                <a:solidFill>
                  <a:srgbClr val="FF0000"/>
                </a:solidFill>
                <a:latin typeface="Calibri" panose="020F0502020204030204" pitchFamily="34" charset="0"/>
                <a:cs typeface="Calibri" panose="020F0502020204030204" pitchFamily="34" charset="0"/>
              </a:rPr>
              <a:t>güncel bilimsel komite </a:t>
            </a:r>
            <a:r>
              <a:rPr lang="tr-TR" b="1" dirty="0">
                <a:solidFill>
                  <a:schemeClr val="tx1"/>
                </a:solidFill>
                <a:latin typeface="Calibri" panose="020F0502020204030204" pitchFamily="34" charset="0"/>
                <a:cs typeface="Calibri" panose="020F0502020204030204" pitchFamily="34" charset="0"/>
              </a:rPr>
              <a:t>kılavuzlarına. </a:t>
            </a:r>
          </a:p>
          <a:p>
            <a:pPr marL="0" indent="0">
              <a:buNone/>
            </a:pPr>
            <a:r>
              <a:rPr lang="tr-TR" b="1" dirty="0">
                <a:solidFill>
                  <a:schemeClr val="tx1"/>
                </a:solidFill>
                <a:latin typeface="Calibri" panose="020F0502020204030204" pitchFamily="34" charset="0"/>
                <a:cs typeface="Calibri" panose="020F0502020204030204" pitchFamily="34" charset="0"/>
              </a:rPr>
              <a:t>Kimyasalların kısıtlanması ile ilgili yönetmelik  2021/2045;</a:t>
            </a:r>
          </a:p>
          <a:p>
            <a:pPr marL="0" indent="0">
              <a:buNone/>
            </a:pPr>
            <a:r>
              <a:rPr lang="tr-TR" b="1" dirty="0">
                <a:solidFill>
                  <a:schemeClr val="tx1"/>
                </a:solidFill>
                <a:latin typeface="Calibri" panose="020F0502020204030204" pitchFamily="34" charset="0"/>
                <a:cs typeface="Calibri" panose="020F0502020204030204" pitchFamily="34" charset="0"/>
              </a:rPr>
              <a:t>https://eur-lex.europa.eu/legal-content/EN/TXT/PDF/?uri=CELEX:32021R2045&amp;qid=1637747476023&amp;from=EN</a:t>
            </a:r>
          </a:p>
          <a:p>
            <a:pPr marL="0" indent="0">
              <a:buNone/>
            </a:pPr>
            <a:endParaRPr lang="tr-TR" dirty="0">
              <a:solidFill>
                <a:srgbClr val="FF0000"/>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11</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Patlama 2 7"/>
          <p:cNvSpPr/>
          <p:nvPr/>
        </p:nvSpPr>
        <p:spPr>
          <a:xfrm>
            <a:off x="5636688" y="593824"/>
            <a:ext cx="4783370" cy="2017519"/>
          </a:xfrm>
          <a:prstGeom prst="irregularSeal2">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tr-TR" dirty="0"/>
              <a:t>MDD 93/42/EEC ‘de sadece </a:t>
            </a:r>
            <a:r>
              <a:rPr lang="tr-TR" dirty="0" err="1"/>
              <a:t>ftalat</a:t>
            </a:r>
            <a:r>
              <a:rPr lang="tr-TR" dirty="0"/>
              <a:t> bilgisi vardı</a:t>
            </a:r>
          </a:p>
        </p:txBody>
      </p:sp>
    </p:spTree>
    <p:extLst>
      <p:ext uri="{BB962C8B-B14F-4D97-AF65-F5344CB8AC3E}">
        <p14:creationId xmlns:p14="http://schemas.microsoft.com/office/powerpoint/2010/main" val="1271886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771084" y="1373832"/>
            <a:ext cx="10807851" cy="5164479"/>
          </a:xfrm>
        </p:spPr>
        <p:txBody>
          <a:bodyPr>
            <a:normAutofit/>
          </a:bodyPr>
          <a:lstStyle/>
          <a:p>
            <a:pPr marL="0" indent="0">
              <a:buNone/>
            </a:pPr>
            <a:r>
              <a:rPr lang="tr-TR" dirty="0">
                <a:latin typeface="Calibri" panose="020F0502020204030204" pitchFamily="34" charset="0"/>
                <a:cs typeface="Calibri" panose="020F0502020204030204" pitchFamily="34" charset="0"/>
              </a:rPr>
              <a:t>10.Madde </a:t>
            </a:r>
            <a:r>
              <a:rPr lang="tr-TR" dirty="0">
                <a:solidFill>
                  <a:srgbClr val="FF0000"/>
                </a:solidFill>
                <a:latin typeface="Calibri" panose="020F0502020204030204" pitchFamily="34" charset="0"/>
                <a:cs typeface="Calibri" panose="020F0502020204030204" pitchFamily="34" charset="0"/>
              </a:rPr>
              <a:t>Kimyasal , fiziksel ve biyolojik özellikler</a:t>
            </a:r>
          </a:p>
          <a:p>
            <a:pPr marL="0" indent="0">
              <a:buNone/>
            </a:pPr>
            <a:r>
              <a:rPr lang="tr-TR" dirty="0">
                <a:solidFill>
                  <a:schemeClr val="tx1"/>
                </a:solidFill>
                <a:latin typeface="Calibri" panose="020F0502020204030204" pitchFamily="34" charset="0"/>
                <a:cs typeface="Calibri" panose="020F0502020204030204" pitchFamily="34" charset="0"/>
              </a:rPr>
              <a:t>10.4. Maddeler </a:t>
            </a: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r>
              <a:rPr lang="tr-TR" b="1" dirty="0">
                <a:solidFill>
                  <a:schemeClr val="tx1"/>
                </a:solidFill>
                <a:latin typeface="Calibri" panose="020F0502020204030204" pitchFamily="34" charset="0"/>
                <a:cs typeface="Calibri" panose="020F0502020204030204" pitchFamily="34" charset="0"/>
              </a:rPr>
              <a:t>10.4.4 </a:t>
            </a:r>
            <a:r>
              <a:rPr lang="tr-TR" b="1" dirty="0">
                <a:latin typeface="Calibri" panose="020F0502020204030204" pitchFamily="34" charset="0"/>
                <a:cs typeface="Calibri" panose="020F0502020204030204" pitchFamily="34" charset="0"/>
              </a:rPr>
              <a:t>Diğer CMR ve endokrin-bozucu maddelere ilişkin kılavuzlar </a:t>
            </a:r>
          </a:p>
          <a:p>
            <a:pPr marL="0" indent="0">
              <a:buNone/>
            </a:pPr>
            <a:r>
              <a:rPr lang="tr-TR" b="1" dirty="0">
                <a:latin typeface="Calibri" panose="020F0502020204030204" pitchFamily="34" charset="0"/>
                <a:cs typeface="Calibri" panose="020F0502020204030204" pitchFamily="34" charset="0"/>
              </a:rPr>
              <a:t>Uygun olduğu hallerde, Komisyon, ilgili bilimsel komiteye, kılavuzlar hazırlaması için bilahare yetki verir. 	</a:t>
            </a:r>
          </a:p>
          <a:p>
            <a:pPr marL="0" indent="0">
              <a:buNone/>
            </a:pPr>
            <a:r>
              <a:rPr lang="tr-TR" b="1" dirty="0">
                <a:latin typeface="Calibri" panose="020F0502020204030204" pitchFamily="34" charset="0"/>
                <a:cs typeface="Calibri" panose="020F0502020204030204" pitchFamily="34" charset="0"/>
              </a:rPr>
              <a:t>10.4.5. Etiketleme</a:t>
            </a:r>
          </a:p>
          <a:p>
            <a:pPr marL="0" indent="0">
              <a:buNone/>
            </a:pPr>
            <a:r>
              <a:rPr lang="tr-TR" b="1" dirty="0">
                <a:latin typeface="Calibri" panose="020F0502020204030204" pitchFamily="34" charset="0"/>
                <a:cs typeface="Calibri" panose="020F0502020204030204" pitchFamily="34" charset="0"/>
              </a:rPr>
              <a:t>CMR, endokrin bozucu maddeler, </a:t>
            </a:r>
            <a:r>
              <a:rPr lang="tr-TR" b="1" dirty="0" err="1">
                <a:solidFill>
                  <a:srgbClr val="FF0000"/>
                </a:solidFill>
                <a:latin typeface="Calibri" panose="020F0502020204030204" pitchFamily="34" charset="0"/>
                <a:cs typeface="Calibri" panose="020F0502020204030204" pitchFamily="34" charset="0"/>
              </a:rPr>
              <a:t>ftalat</a:t>
            </a:r>
            <a:r>
              <a:rPr lang="tr-TR" b="1" dirty="0">
                <a:solidFill>
                  <a:srgbClr val="FF0000"/>
                </a:solidFill>
                <a:latin typeface="Calibri" panose="020F0502020204030204" pitchFamily="34" charset="0"/>
                <a:cs typeface="Calibri" panose="020F0502020204030204" pitchFamily="34" charset="0"/>
              </a:rPr>
              <a:t> maddelerinin ağırlıkça yüzdeleri (w/w) % 0,1’in üzerinde </a:t>
            </a:r>
            <a:r>
              <a:rPr lang="tr-TR" b="1" dirty="0">
                <a:latin typeface="Calibri" panose="020F0502020204030204" pitchFamily="34" charset="0"/>
                <a:cs typeface="Calibri" panose="020F0502020204030204" pitchFamily="34" charset="0"/>
              </a:rPr>
              <a:t>bir konsantrasyonda içermesi durumunda, </a:t>
            </a:r>
            <a:r>
              <a:rPr lang="tr-TR" b="1" dirty="0">
                <a:solidFill>
                  <a:srgbClr val="FF0000"/>
                </a:solidFill>
                <a:latin typeface="Calibri" panose="020F0502020204030204" pitchFamily="34" charset="0"/>
                <a:cs typeface="Calibri" panose="020F0502020204030204" pitchFamily="34" charset="0"/>
              </a:rPr>
              <a:t>bu maddelerin varlığını gösteren etiketler</a:t>
            </a:r>
            <a:r>
              <a:rPr lang="tr-TR" b="1" dirty="0">
                <a:latin typeface="Calibri" panose="020F0502020204030204" pitchFamily="34" charset="0"/>
                <a:cs typeface="Calibri" panose="020F0502020204030204" pitchFamily="34" charset="0"/>
              </a:rPr>
              <a:t>, bu tür maddelerin listesiyle birlikte cihazın kendisine ve/veya her bir birimin ambalajına ya da, uygulanabildiği hallerde satış ambalajına iliştirilir. Bu tür cihazların amaçlanan kullanımı hassas olduğu düşünülen (</a:t>
            </a:r>
            <a:r>
              <a:rPr lang="tr-TR" b="1" dirty="0">
                <a:solidFill>
                  <a:srgbClr val="FF0000"/>
                </a:solidFill>
                <a:latin typeface="Calibri" panose="020F0502020204030204" pitchFamily="34" charset="0"/>
                <a:cs typeface="Calibri" panose="020F0502020204030204" pitchFamily="34" charset="0"/>
              </a:rPr>
              <a:t>emziren , gebe kadınlar, çocuklar</a:t>
            </a:r>
            <a:r>
              <a:rPr lang="tr-TR" b="1" dirty="0">
                <a:latin typeface="Calibri" panose="020F0502020204030204" pitchFamily="34" charset="0"/>
                <a:cs typeface="Calibri" panose="020F0502020204030204" pitchFamily="34" charset="0"/>
              </a:rPr>
              <a:t>) hasta gruplarının tedavisini içeriyorsa, bu hasta gruplarına yönelik </a:t>
            </a:r>
            <a:r>
              <a:rPr lang="tr-TR" b="1" dirty="0">
                <a:solidFill>
                  <a:schemeClr val="tx1"/>
                </a:solidFill>
                <a:latin typeface="Calibri" panose="020F0502020204030204" pitchFamily="34" charset="0"/>
                <a:cs typeface="Calibri" panose="020F0502020204030204" pitchFamily="34" charset="0"/>
              </a:rPr>
              <a:t>artık riskler </a:t>
            </a:r>
            <a:r>
              <a:rPr lang="tr-TR" b="1" dirty="0">
                <a:latin typeface="Calibri" panose="020F0502020204030204" pitchFamily="34" charset="0"/>
                <a:cs typeface="Calibri" panose="020F0502020204030204" pitchFamily="34" charset="0"/>
              </a:rPr>
              <a:t>ve önlemler ve ilgili bilgilere </a:t>
            </a:r>
            <a:r>
              <a:rPr lang="tr-TR" b="1" dirty="0">
                <a:solidFill>
                  <a:srgbClr val="FF0000"/>
                </a:solidFill>
                <a:latin typeface="Calibri" panose="020F0502020204030204" pitchFamily="34" charset="0"/>
                <a:cs typeface="Calibri" panose="020F0502020204030204" pitchFamily="34" charset="0"/>
              </a:rPr>
              <a:t>kullanma kılavuzunda </a:t>
            </a:r>
            <a:r>
              <a:rPr lang="tr-TR" b="1" dirty="0">
                <a:latin typeface="Calibri" panose="020F0502020204030204" pitchFamily="34" charset="0"/>
                <a:cs typeface="Calibri" panose="020F0502020204030204" pitchFamily="34" charset="0"/>
              </a:rPr>
              <a:t>verilir.</a:t>
            </a:r>
          </a:p>
          <a:p>
            <a:pPr marL="0" indent="0">
              <a:buNone/>
            </a:pPr>
            <a:endParaRPr lang="tr-TR" dirty="0">
              <a:solidFill>
                <a:srgbClr val="FF0000"/>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12</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Patlama 2 7"/>
          <p:cNvSpPr/>
          <p:nvPr/>
        </p:nvSpPr>
        <p:spPr>
          <a:xfrm>
            <a:off x="5636688" y="593824"/>
            <a:ext cx="4783370" cy="2017519"/>
          </a:xfrm>
          <a:prstGeom prst="irregularSeal2">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tr-TR" dirty="0"/>
              <a:t>MDD 93/42/EEC ‘de sadece </a:t>
            </a:r>
            <a:r>
              <a:rPr lang="tr-TR" dirty="0" err="1"/>
              <a:t>ftalat</a:t>
            </a:r>
            <a:r>
              <a:rPr lang="tr-TR" dirty="0"/>
              <a:t> bilgisi vardı</a:t>
            </a:r>
          </a:p>
        </p:txBody>
      </p:sp>
      <p:pic>
        <p:nvPicPr>
          <p:cNvPr id="6" name="Resim 5"/>
          <p:cNvPicPr>
            <a:picLocks noChangeAspect="1"/>
          </p:cNvPicPr>
          <p:nvPr/>
        </p:nvPicPr>
        <p:blipFill>
          <a:blip r:embed="rId3"/>
          <a:stretch>
            <a:fillRect/>
          </a:stretch>
        </p:blipFill>
        <p:spPr>
          <a:xfrm>
            <a:off x="1343606" y="5586669"/>
            <a:ext cx="1412959" cy="909386"/>
          </a:xfrm>
          <a:prstGeom prst="rect">
            <a:avLst/>
          </a:prstGeom>
        </p:spPr>
      </p:pic>
      <p:sp>
        <p:nvSpPr>
          <p:cNvPr id="7" name="5-Nokta Yıldız 6"/>
          <p:cNvSpPr/>
          <p:nvPr/>
        </p:nvSpPr>
        <p:spPr>
          <a:xfrm>
            <a:off x="3937340" y="5238326"/>
            <a:ext cx="3097763" cy="823417"/>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EN ISO 15223</a:t>
            </a:r>
          </a:p>
        </p:txBody>
      </p:sp>
    </p:spTree>
    <p:extLst>
      <p:ext uri="{BB962C8B-B14F-4D97-AF65-F5344CB8AC3E}">
        <p14:creationId xmlns:p14="http://schemas.microsoft.com/office/powerpoint/2010/main" val="3733405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solidFill>
                  <a:schemeClr val="tx1"/>
                </a:solidFill>
                <a:latin typeface="Calibri" panose="020F0502020204030204" pitchFamily="34" charset="0"/>
                <a:cs typeface="Calibri" panose="020F0502020204030204" pitchFamily="34" charset="0"/>
              </a:rPr>
              <a:t>10.Madde</a:t>
            </a:r>
            <a:r>
              <a:rPr lang="tr-TR" b="1" dirty="0">
                <a:solidFill>
                  <a:schemeClr val="tx1"/>
                </a:solidFill>
                <a:latin typeface="Calibri" panose="020F0502020204030204" pitchFamily="34" charset="0"/>
                <a:cs typeface="Calibri" panose="020F0502020204030204" pitchFamily="34" charset="0"/>
              </a:rPr>
              <a:t> </a:t>
            </a:r>
            <a:r>
              <a:rPr lang="tr-TR" dirty="0">
                <a:solidFill>
                  <a:srgbClr val="FF0000"/>
                </a:solidFill>
                <a:latin typeface="Calibri" panose="020F0502020204030204" pitchFamily="34" charset="0"/>
                <a:cs typeface="Calibri" panose="020F0502020204030204" pitchFamily="34" charset="0"/>
              </a:rPr>
              <a:t>Kimyasal , fiziksel ve biyolojik özellikler</a:t>
            </a:r>
          </a:p>
          <a:p>
            <a:pPr marL="0" indent="0">
              <a:buNone/>
            </a:pPr>
            <a:r>
              <a:rPr lang="tr-TR" dirty="0">
                <a:solidFill>
                  <a:schemeClr val="tx1"/>
                </a:solidFill>
                <a:latin typeface="Calibri" panose="020F0502020204030204" pitchFamily="34" charset="0"/>
                <a:cs typeface="Calibri" panose="020F0502020204030204" pitchFamily="34" charset="0"/>
              </a:rPr>
              <a:t>10.5. Cihazlar, cihazın kendisinin ve kullanılmasının amaçlandığı ortamın niteliği göz önüne alınarak cihaz içerisine maddelerin </a:t>
            </a:r>
            <a:r>
              <a:rPr lang="tr-TR" dirty="0">
                <a:solidFill>
                  <a:srgbClr val="FF0000"/>
                </a:solidFill>
                <a:latin typeface="Calibri" panose="020F0502020204030204" pitchFamily="34" charset="0"/>
                <a:cs typeface="Calibri" panose="020F0502020204030204" pitchFamily="34" charset="0"/>
              </a:rPr>
              <a:t>istemsiz girmesinden kaynaklanan riskleri olabildiğince </a:t>
            </a:r>
            <a:r>
              <a:rPr lang="tr-TR" dirty="0">
                <a:solidFill>
                  <a:schemeClr val="tx1"/>
                </a:solidFill>
                <a:latin typeface="Calibri" panose="020F0502020204030204" pitchFamily="34" charset="0"/>
                <a:cs typeface="Calibri" panose="020F0502020204030204" pitchFamily="34" charset="0"/>
              </a:rPr>
              <a:t>azaltacak şekilde tasarlanır ve imal edilir.</a:t>
            </a:r>
          </a:p>
          <a:p>
            <a:pPr marL="0" indent="0">
              <a:buNone/>
            </a:pPr>
            <a:endParaRPr lang="tr-TR" b="1" dirty="0">
              <a:solidFill>
                <a:schemeClr val="tx1"/>
              </a:solidFill>
              <a:latin typeface="Calibri" panose="020F0502020204030204" pitchFamily="34" charset="0"/>
              <a:cs typeface="Calibri" panose="020F0502020204030204" pitchFamily="34" charset="0"/>
            </a:endParaRPr>
          </a:p>
          <a:p>
            <a:pPr marL="0" indent="0">
              <a:buNone/>
            </a:pPr>
            <a:endParaRPr lang="tr-TR" b="1" dirty="0">
              <a:solidFill>
                <a:schemeClr val="tx1"/>
              </a:solidFill>
              <a:latin typeface="Calibri" panose="020F0502020204030204" pitchFamily="34" charset="0"/>
              <a:cs typeface="Calibri" panose="020F0502020204030204" pitchFamily="34" charset="0"/>
            </a:endParaRPr>
          </a:p>
          <a:p>
            <a:pPr marL="0" indent="0">
              <a:buNone/>
            </a:pPr>
            <a:r>
              <a:rPr lang="tr-TR" b="1" dirty="0">
                <a:solidFill>
                  <a:srgbClr val="FF0000"/>
                </a:solidFill>
                <a:latin typeface="Calibri" panose="020F0502020204030204" pitchFamily="34" charset="0"/>
                <a:cs typeface="Calibri" panose="020F0502020204030204" pitchFamily="34" charset="0"/>
              </a:rPr>
              <a:t>                                          </a:t>
            </a:r>
            <a:r>
              <a:rPr lang="tr-TR" dirty="0">
                <a:solidFill>
                  <a:srgbClr val="FF0000"/>
                </a:solidFill>
                <a:latin typeface="Calibri" panose="020F0502020204030204" pitchFamily="34" charset="0"/>
                <a:cs typeface="Calibri" panose="020F0502020204030204" pitchFamily="34" charset="0"/>
              </a:rPr>
              <a:t>Temiz oda </a:t>
            </a:r>
            <a:r>
              <a:rPr lang="tr-TR" dirty="0" err="1">
                <a:solidFill>
                  <a:srgbClr val="FF0000"/>
                </a:solidFill>
                <a:latin typeface="Calibri" panose="020F0502020204030204" pitchFamily="34" charset="0"/>
                <a:cs typeface="Calibri" panose="020F0502020204030204" pitchFamily="34" charset="0"/>
              </a:rPr>
              <a:t>validasyonları</a:t>
            </a:r>
            <a:r>
              <a:rPr lang="tr-TR" dirty="0">
                <a:solidFill>
                  <a:srgbClr val="FF0000"/>
                </a:solidFill>
                <a:latin typeface="Calibri" panose="020F0502020204030204" pitchFamily="34" charset="0"/>
                <a:cs typeface="Calibri" panose="020F0502020204030204" pitchFamily="34" charset="0"/>
              </a:rPr>
              <a:t>, partikül ölçümleri </a:t>
            </a: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r>
              <a:rPr lang="tr-TR" b="1" dirty="0">
                <a:solidFill>
                  <a:schemeClr val="tx1"/>
                </a:solidFill>
                <a:latin typeface="Calibri" panose="020F0502020204030204" pitchFamily="34" charset="0"/>
                <a:cs typeface="Calibri" panose="020F0502020204030204" pitchFamily="34" charset="0"/>
              </a:rPr>
              <a:t>10.6. Cihazlar, bütünlüğü bozulmamış deri ile temas etmedikleri sürece, hastanın veya kullanıcının vücuduna salınan ya da salınabilecek olan partiküllerin boyutu ve özellikleriyle bağlantılı riskleri olabildiğince azaltacak şekilde tasarlanır ve imal edilir. </a:t>
            </a:r>
            <a:r>
              <a:rPr lang="tr-TR" b="1" dirty="0" err="1">
                <a:solidFill>
                  <a:srgbClr val="FF0000"/>
                </a:solidFill>
                <a:latin typeface="Calibri" panose="020F0502020204030204" pitchFamily="34" charset="0"/>
                <a:cs typeface="Calibri" panose="020F0502020204030204" pitchFamily="34" charset="0"/>
              </a:rPr>
              <a:t>Nanomateryallere</a:t>
            </a:r>
            <a:r>
              <a:rPr lang="tr-TR" b="1" dirty="0">
                <a:solidFill>
                  <a:srgbClr val="FF0000"/>
                </a:solidFill>
                <a:latin typeface="Calibri" panose="020F0502020204030204" pitchFamily="34" charset="0"/>
                <a:cs typeface="Calibri" panose="020F0502020204030204" pitchFamily="34" charset="0"/>
              </a:rPr>
              <a:t> özel ihtimam gösterilir.                                     </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13</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5-Nokta Yıldız 6"/>
          <p:cNvSpPr/>
          <p:nvPr/>
        </p:nvSpPr>
        <p:spPr>
          <a:xfrm>
            <a:off x="6893467" y="4961779"/>
            <a:ext cx="2239346" cy="783771"/>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a:t>
            </a:r>
          </a:p>
        </p:txBody>
      </p:sp>
      <p:sp>
        <p:nvSpPr>
          <p:cNvPr id="8" name="Aşağı Ok 7"/>
          <p:cNvSpPr/>
          <p:nvPr/>
        </p:nvSpPr>
        <p:spPr>
          <a:xfrm>
            <a:off x="5906278" y="2481943"/>
            <a:ext cx="46653" cy="6438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102217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latin typeface="Calibri" panose="020F0502020204030204" pitchFamily="34" charset="0"/>
                <a:cs typeface="Calibri" panose="020F0502020204030204" pitchFamily="34" charset="0"/>
              </a:rPr>
              <a:t>11.Madde </a:t>
            </a:r>
            <a:r>
              <a:rPr lang="tr-TR" dirty="0">
                <a:solidFill>
                  <a:srgbClr val="FF0000"/>
                </a:solidFill>
                <a:latin typeface="Calibri" panose="020F0502020204030204" pitchFamily="34" charset="0"/>
                <a:cs typeface="Calibri" panose="020F0502020204030204" pitchFamily="34" charset="0"/>
              </a:rPr>
              <a:t>Enfeksiyon ve mikrobiyal kontaminasyon</a:t>
            </a:r>
          </a:p>
          <a:p>
            <a:pPr marL="0" indent="0">
              <a:buNone/>
            </a:pPr>
            <a:r>
              <a:rPr lang="tr-TR" dirty="0">
                <a:solidFill>
                  <a:schemeClr val="tx1"/>
                </a:solidFill>
                <a:latin typeface="Calibri" panose="020F0502020204030204" pitchFamily="34" charset="0"/>
                <a:cs typeface="Calibri" panose="020F0502020204030204" pitchFamily="34" charset="0"/>
              </a:rPr>
              <a:t>11.1 Cihazlar enfeksiyon riskini ortadan kaldırılacak veya mümkün olduğu kadar azaltacak şekilde tasarlanır.  Tasarımı nasıl olmalıdır? </a:t>
            </a:r>
          </a:p>
          <a:p>
            <a:pPr>
              <a:buFont typeface="+mj-lt"/>
              <a:buAutoNum type="alphaLcParenR"/>
            </a:pPr>
            <a:r>
              <a:rPr lang="tr-TR" b="1" dirty="0">
                <a:solidFill>
                  <a:schemeClr val="tx1"/>
                </a:solidFill>
                <a:latin typeface="Calibri" panose="020F0502020204030204" pitchFamily="34" charset="0"/>
                <a:cs typeface="Calibri" panose="020F0502020204030204" pitchFamily="34" charset="0"/>
              </a:rPr>
              <a:t>iğne batması yaralanmaları gibi istenmeyen kesiklerden ve batmalardan kaynaklanan riskleri mümkün ve uygun olduğunca azaltır,</a:t>
            </a:r>
          </a:p>
          <a:p>
            <a:pPr>
              <a:buFont typeface="+mj-lt"/>
              <a:buAutoNum type="alphaLcParenR"/>
            </a:pPr>
            <a:r>
              <a:rPr lang="tr-TR" b="1" dirty="0">
                <a:solidFill>
                  <a:schemeClr val="tx1"/>
                </a:solidFill>
                <a:latin typeface="Calibri" panose="020F0502020204030204" pitchFamily="34" charset="0"/>
                <a:cs typeface="Calibri" panose="020F0502020204030204" pitchFamily="34" charset="0"/>
              </a:rPr>
              <a:t>kolay ve güvenli kullanıma imkân tanır,</a:t>
            </a:r>
          </a:p>
          <a:p>
            <a:pPr>
              <a:buFont typeface="+mj-lt"/>
              <a:buAutoNum type="alphaLcParenR"/>
            </a:pPr>
            <a:r>
              <a:rPr lang="tr-TR" b="1" dirty="0">
                <a:solidFill>
                  <a:schemeClr val="tx1"/>
                </a:solidFill>
                <a:latin typeface="Calibri" panose="020F0502020204030204" pitchFamily="34" charset="0"/>
                <a:cs typeface="Calibri" panose="020F0502020204030204" pitchFamily="34" charset="0"/>
              </a:rPr>
              <a:t>cihazdan mikrobiyal kaçakları ve/veya kullanımı esnasında mikrobiyal maruziyeti mümkün olduğunca azaltır ve</a:t>
            </a:r>
          </a:p>
          <a:p>
            <a:pPr>
              <a:buFont typeface="+mj-lt"/>
              <a:buAutoNum type="alphaLcParenR"/>
            </a:pPr>
            <a:r>
              <a:rPr lang="tr-TR" b="1" dirty="0">
                <a:solidFill>
                  <a:schemeClr val="tx1"/>
                </a:solidFill>
                <a:latin typeface="Calibri" panose="020F0502020204030204" pitchFamily="34" charset="0"/>
                <a:cs typeface="Calibri" panose="020F0502020204030204" pitchFamily="34" charset="0"/>
              </a:rPr>
              <a:t>cihazın veya içeriğinin (örnekler veya sıvılar gibi) mikrobiyal kontaminasyonunu önler.</a:t>
            </a:r>
          </a:p>
          <a:p>
            <a:pPr marL="0" indent="0">
              <a:buNone/>
            </a:pPr>
            <a:r>
              <a:rPr lang="tr-TR" b="1" dirty="0">
                <a:solidFill>
                  <a:srgbClr val="FF0000"/>
                </a:solidFill>
                <a:latin typeface="Calibri" panose="020F0502020204030204" pitchFamily="34" charset="0"/>
                <a:cs typeface="Calibri" panose="020F0502020204030204" pitchFamily="34" charset="0"/>
              </a:rPr>
              <a:t>                                            Mikrobiyolojik kontroller, </a:t>
            </a:r>
            <a:r>
              <a:rPr lang="tr-TR" b="1" dirty="0" err="1">
                <a:solidFill>
                  <a:srgbClr val="FF0000"/>
                </a:solidFill>
                <a:latin typeface="Calibri" panose="020F0502020204030204" pitchFamily="34" charset="0"/>
                <a:cs typeface="Calibri" panose="020F0502020204030204" pitchFamily="34" charset="0"/>
              </a:rPr>
              <a:t>pirojenite</a:t>
            </a:r>
            <a:r>
              <a:rPr lang="tr-TR" b="1" dirty="0">
                <a:solidFill>
                  <a:srgbClr val="FF0000"/>
                </a:solidFill>
                <a:latin typeface="Calibri" panose="020F0502020204030204" pitchFamily="34" charset="0"/>
                <a:cs typeface="Calibri" panose="020F0502020204030204" pitchFamily="34" charset="0"/>
              </a:rPr>
              <a:t> testi, </a:t>
            </a:r>
          </a:p>
          <a:p>
            <a:pPr marL="0" indent="0">
              <a:buNone/>
            </a:pPr>
            <a:r>
              <a:rPr lang="tr-TR" b="1" dirty="0">
                <a:solidFill>
                  <a:schemeClr val="tx1"/>
                </a:solidFill>
                <a:latin typeface="Calibri" panose="020F0502020204030204" pitchFamily="34" charset="0"/>
                <a:cs typeface="Calibri" panose="020F0502020204030204" pitchFamily="34" charset="0"/>
              </a:rPr>
              <a:t>11.2. Cihazlar, gerektiğinde, güvenli bir şekilde; temizliklerini, dezenfeksiyon ve/veya yeniden sterilizasyonlarını kolaylaştıracak şekilde tasarlanır.                          </a:t>
            </a:r>
            <a:r>
              <a:rPr lang="tr-TR" b="1" dirty="0">
                <a:solidFill>
                  <a:srgbClr val="FF0000"/>
                </a:solidFill>
                <a:latin typeface="Calibri" panose="020F0502020204030204" pitchFamily="34" charset="0"/>
                <a:cs typeface="Calibri" panose="020F0502020204030204" pitchFamily="34" charset="0"/>
              </a:rPr>
              <a:t>Temizlik , yıkama validasyonları,  çoklu sterilizasyon validasyonları (ürün performans ve metal ise korozyonu da dikkate alacak şekilde)</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14</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ağ Ayraç 7"/>
          <p:cNvSpPr/>
          <p:nvPr/>
        </p:nvSpPr>
        <p:spPr>
          <a:xfrm>
            <a:off x="11383347" y="2659224"/>
            <a:ext cx="261257" cy="229533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9" name="5-Nokta Yıldız 8"/>
          <p:cNvSpPr/>
          <p:nvPr/>
        </p:nvSpPr>
        <p:spPr>
          <a:xfrm>
            <a:off x="9815804" y="2995127"/>
            <a:ext cx="2565918" cy="569167"/>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a:t>
            </a:r>
          </a:p>
        </p:txBody>
      </p:sp>
      <p:sp>
        <p:nvSpPr>
          <p:cNvPr id="10" name="Sağ Ok 9"/>
          <p:cNvSpPr/>
          <p:nvPr/>
        </p:nvSpPr>
        <p:spPr>
          <a:xfrm>
            <a:off x="4267117" y="5569531"/>
            <a:ext cx="1054359" cy="559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190212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lnSpcReduction="10000"/>
          </a:bodyPr>
          <a:lstStyle/>
          <a:p>
            <a:pPr marL="0" indent="0">
              <a:buNone/>
            </a:pPr>
            <a:r>
              <a:rPr lang="tr-TR" dirty="0">
                <a:latin typeface="Calibri" panose="020F0502020204030204" pitchFamily="34" charset="0"/>
                <a:cs typeface="Calibri" panose="020F0502020204030204" pitchFamily="34" charset="0"/>
              </a:rPr>
              <a:t>11.Madde </a:t>
            </a:r>
            <a:r>
              <a:rPr lang="tr-TR" dirty="0">
                <a:solidFill>
                  <a:srgbClr val="FF0000"/>
                </a:solidFill>
                <a:latin typeface="Calibri" panose="020F0502020204030204" pitchFamily="34" charset="0"/>
                <a:cs typeface="Calibri" panose="020F0502020204030204" pitchFamily="34" charset="0"/>
              </a:rPr>
              <a:t>Enfeksiyon ve mikrobiyal kontaminasyon</a:t>
            </a:r>
          </a:p>
          <a:p>
            <a:pPr marL="0" indent="0">
              <a:buNone/>
            </a:pPr>
            <a:r>
              <a:rPr lang="tr-TR" b="1" dirty="0">
                <a:solidFill>
                  <a:schemeClr val="tx1"/>
                </a:solidFill>
                <a:latin typeface="Calibri" panose="020F0502020204030204" pitchFamily="34" charset="0"/>
                <a:cs typeface="Calibri" panose="020F0502020204030204" pitchFamily="34" charset="0"/>
              </a:rPr>
              <a:t>11.3. Spesifik </a:t>
            </a:r>
            <a:r>
              <a:rPr lang="tr-TR" b="1" dirty="0" err="1">
                <a:solidFill>
                  <a:schemeClr val="tx1"/>
                </a:solidFill>
                <a:latin typeface="Calibri" panose="020F0502020204030204" pitchFamily="34" charset="0"/>
                <a:cs typeface="Calibri" panose="020F0502020204030204" pitchFamily="34" charset="0"/>
              </a:rPr>
              <a:t>mikrobiyal</a:t>
            </a:r>
            <a:r>
              <a:rPr lang="tr-TR" b="1" dirty="0">
                <a:solidFill>
                  <a:schemeClr val="tx1"/>
                </a:solidFill>
                <a:latin typeface="Calibri" panose="020F0502020204030204" pitchFamily="34" charset="0"/>
                <a:cs typeface="Calibri" panose="020F0502020204030204" pitchFamily="34" charset="0"/>
              </a:rPr>
              <a:t> bir duruma sahip olarak etiketlenen cihazlar; bu durumlarını, piyasaya arz edildiklerinde ve imalatçı tarafından belirlenen taşıma ve depolama şartları altında koruyacak şekilde tasarlanır, imal edilir ve ambalajlanır.</a:t>
            </a: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r>
              <a:rPr lang="tr-TR" dirty="0">
                <a:solidFill>
                  <a:srgbClr val="FF0000"/>
                </a:solidFill>
                <a:latin typeface="Calibri" panose="020F0502020204030204" pitchFamily="34" charset="0"/>
                <a:cs typeface="Calibri" panose="020F0502020204030204" pitchFamily="34" charset="0"/>
              </a:rPr>
              <a:t>Taşıma </a:t>
            </a:r>
            <a:r>
              <a:rPr lang="tr-TR" dirty="0" err="1">
                <a:solidFill>
                  <a:srgbClr val="FF0000"/>
                </a:solidFill>
                <a:latin typeface="Calibri" panose="020F0502020204030204" pitchFamily="34" charset="0"/>
                <a:cs typeface="Calibri" panose="020F0502020204030204" pitchFamily="34" charset="0"/>
              </a:rPr>
              <a:t>validasyonu</a:t>
            </a:r>
            <a:r>
              <a:rPr lang="tr-TR" dirty="0">
                <a:solidFill>
                  <a:srgbClr val="FF0000"/>
                </a:solidFill>
                <a:latin typeface="Calibri" panose="020F0502020204030204" pitchFamily="34" charset="0"/>
                <a:cs typeface="Calibri" panose="020F0502020204030204" pitchFamily="34" charset="0"/>
              </a:rPr>
              <a:t>, etiketleme, depolama koşulları, paketleme </a:t>
            </a:r>
            <a:r>
              <a:rPr lang="tr-TR" dirty="0" err="1">
                <a:solidFill>
                  <a:srgbClr val="FF0000"/>
                </a:solidFill>
                <a:latin typeface="Calibri" panose="020F0502020204030204" pitchFamily="34" charset="0"/>
                <a:cs typeface="Calibri" panose="020F0502020204030204" pitchFamily="34" charset="0"/>
              </a:rPr>
              <a:t>validasyonu</a:t>
            </a:r>
            <a:r>
              <a:rPr lang="tr-TR" dirty="0">
                <a:solidFill>
                  <a:srgbClr val="FF0000"/>
                </a:solidFill>
                <a:latin typeface="Calibri" panose="020F0502020204030204" pitchFamily="34" charset="0"/>
                <a:cs typeface="Calibri" panose="020F0502020204030204" pitchFamily="34" charset="0"/>
              </a:rPr>
              <a:t> .</a:t>
            </a:r>
          </a:p>
          <a:p>
            <a:pPr marL="0" indent="0">
              <a:buNone/>
            </a:pPr>
            <a:endParaRPr lang="tr-TR" b="1" dirty="0">
              <a:solidFill>
                <a:srgbClr val="FF0000"/>
              </a:solidFill>
              <a:latin typeface="Calibri" panose="020F0502020204030204" pitchFamily="34" charset="0"/>
              <a:cs typeface="Calibri" panose="020F0502020204030204" pitchFamily="34" charset="0"/>
            </a:endParaRPr>
          </a:p>
          <a:p>
            <a:pPr marL="0" indent="0">
              <a:buNone/>
            </a:pPr>
            <a:r>
              <a:rPr lang="tr-TR" dirty="0">
                <a:solidFill>
                  <a:schemeClr val="tx1"/>
                </a:solidFill>
                <a:latin typeface="Calibri" panose="020F0502020204030204" pitchFamily="34" charset="0"/>
                <a:cs typeface="Calibri" panose="020F0502020204030204" pitchFamily="34" charset="0"/>
              </a:rPr>
              <a:t>11.4 Steril cihazlar piyasaya arz edildiklerinde ambalaj hasar görmedikçe ve ambalaj </a:t>
            </a:r>
            <a:r>
              <a:rPr lang="tr-TR" dirty="0" err="1">
                <a:solidFill>
                  <a:schemeClr val="tx1"/>
                </a:solidFill>
                <a:latin typeface="Calibri" panose="020F0502020204030204" pitchFamily="34" charset="0"/>
                <a:cs typeface="Calibri" panose="020F0502020204030204" pitchFamily="34" charset="0"/>
              </a:rPr>
              <a:t>açılncaya</a:t>
            </a:r>
            <a:r>
              <a:rPr lang="tr-TR" dirty="0">
                <a:solidFill>
                  <a:schemeClr val="tx1"/>
                </a:solidFill>
                <a:latin typeface="Calibri" panose="020F0502020204030204" pitchFamily="34" charset="0"/>
                <a:cs typeface="Calibri" panose="020F0502020204030204" pitchFamily="34" charset="0"/>
              </a:rPr>
              <a:t> kadar steril kalmalarını sağlamak üzere , imal edilir ve ambalajlanır. </a:t>
            </a:r>
            <a:r>
              <a:rPr lang="tr-TR" u="sng" dirty="0">
                <a:solidFill>
                  <a:schemeClr val="tx1"/>
                </a:solidFill>
                <a:latin typeface="Calibri" panose="020F0502020204030204" pitchFamily="34" charset="0"/>
                <a:cs typeface="Calibri" panose="020F0502020204030204" pitchFamily="34" charset="0"/>
              </a:rPr>
              <a:t>Bu ambalajın bütünlüğünün son kullanıcı için açıkça görünür olması sağlanır.</a:t>
            </a: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r>
              <a:rPr lang="tr-TR" dirty="0">
                <a:solidFill>
                  <a:srgbClr val="FF0000"/>
                </a:solidFill>
                <a:latin typeface="Calibri" panose="020F0502020204030204" pitchFamily="34" charset="0"/>
                <a:cs typeface="Calibri" panose="020F0502020204030204" pitchFamily="34" charset="0"/>
              </a:rPr>
              <a:t>Sterilizasyon </a:t>
            </a:r>
            <a:r>
              <a:rPr lang="tr-TR" dirty="0" err="1">
                <a:solidFill>
                  <a:srgbClr val="FF0000"/>
                </a:solidFill>
                <a:latin typeface="Calibri" panose="020F0502020204030204" pitchFamily="34" charset="0"/>
                <a:cs typeface="Calibri" panose="020F0502020204030204" pitchFamily="34" charset="0"/>
              </a:rPr>
              <a:t>validasyonu</a:t>
            </a:r>
            <a:r>
              <a:rPr lang="tr-TR" dirty="0">
                <a:solidFill>
                  <a:srgbClr val="FF0000"/>
                </a:solidFill>
                <a:latin typeface="Calibri" panose="020F0502020204030204" pitchFamily="34" charset="0"/>
                <a:cs typeface="Calibri" panose="020F0502020204030204" pitchFamily="34" charset="0"/>
              </a:rPr>
              <a:t>, paketleme </a:t>
            </a:r>
            <a:r>
              <a:rPr lang="tr-TR" dirty="0" err="1">
                <a:solidFill>
                  <a:srgbClr val="FF0000"/>
                </a:solidFill>
                <a:latin typeface="Calibri" panose="020F0502020204030204" pitchFamily="34" charset="0"/>
                <a:cs typeface="Calibri" panose="020F0502020204030204" pitchFamily="34" charset="0"/>
              </a:rPr>
              <a:t>validasyonu</a:t>
            </a:r>
            <a:r>
              <a:rPr lang="tr-TR" dirty="0">
                <a:solidFill>
                  <a:srgbClr val="FF0000"/>
                </a:solidFill>
                <a:latin typeface="Calibri" panose="020F0502020204030204" pitchFamily="34" charset="0"/>
                <a:cs typeface="Calibri" panose="020F0502020204030204" pitchFamily="34" charset="0"/>
              </a:rPr>
              <a:t>, raf ömrü çalışmaları</a:t>
            </a:r>
          </a:p>
          <a:p>
            <a:pPr marL="0" indent="0">
              <a:buNone/>
            </a:pPr>
            <a:r>
              <a:rPr lang="tr-TR" dirty="0">
                <a:solidFill>
                  <a:srgbClr val="FF0000"/>
                </a:solidFill>
                <a:latin typeface="Calibri" panose="020F0502020204030204" pitchFamily="34" charset="0"/>
                <a:cs typeface="Calibri" panose="020F0502020204030204" pitchFamily="34" charset="0"/>
              </a:rPr>
              <a:t>Temiz oda </a:t>
            </a:r>
            <a:r>
              <a:rPr lang="tr-TR" dirty="0" err="1">
                <a:solidFill>
                  <a:srgbClr val="FF0000"/>
                </a:solidFill>
                <a:latin typeface="Calibri" panose="020F0502020204030204" pitchFamily="34" charset="0"/>
                <a:cs typeface="Calibri" panose="020F0502020204030204" pitchFamily="34" charset="0"/>
              </a:rPr>
              <a:t>validasyonları</a:t>
            </a:r>
            <a:r>
              <a:rPr lang="tr-TR" dirty="0">
                <a:solidFill>
                  <a:srgbClr val="FF0000"/>
                </a:solidFill>
                <a:latin typeface="Calibri" panose="020F0502020204030204" pitchFamily="34" charset="0"/>
                <a:cs typeface="Calibri" panose="020F0502020204030204" pitchFamily="34" charset="0"/>
              </a:rPr>
              <a:t> </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15</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5-Nokta Yıldız 8"/>
          <p:cNvSpPr/>
          <p:nvPr/>
        </p:nvSpPr>
        <p:spPr>
          <a:xfrm>
            <a:off x="9815804" y="2995127"/>
            <a:ext cx="2565918" cy="569167"/>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a:t>
            </a:r>
          </a:p>
        </p:txBody>
      </p:sp>
      <p:sp>
        <p:nvSpPr>
          <p:cNvPr id="6" name="Aşağı Ok 5"/>
          <p:cNvSpPr/>
          <p:nvPr/>
        </p:nvSpPr>
        <p:spPr>
          <a:xfrm>
            <a:off x="3424335" y="2761861"/>
            <a:ext cx="45719" cy="49452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Aşağı Ok 6"/>
          <p:cNvSpPr/>
          <p:nvPr/>
        </p:nvSpPr>
        <p:spPr>
          <a:xfrm>
            <a:off x="4889241" y="5113176"/>
            <a:ext cx="55983" cy="5225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5-Nokta Yıldız 10"/>
          <p:cNvSpPr/>
          <p:nvPr/>
        </p:nvSpPr>
        <p:spPr>
          <a:xfrm>
            <a:off x="7445829" y="4747098"/>
            <a:ext cx="4590661" cy="211090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EN ISO 11607</a:t>
            </a:r>
          </a:p>
          <a:p>
            <a:pPr algn="ctr"/>
            <a:r>
              <a:rPr lang="tr-TR" dirty="0"/>
              <a:t>ASTM F 1980</a:t>
            </a:r>
          </a:p>
          <a:p>
            <a:pPr algn="ctr"/>
            <a:r>
              <a:rPr lang="tr-TR" dirty="0"/>
              <a:t>EN ISO 14644 </a:t>
            </a:r>
          </a:p>
        </p:txBody>
      </p:sp>
    </p:spTree>
    <p:extLst>
      <p:ext uri="{BB962C8B-B14F-4D97-AF65-F5344CB8AC3E}">
        <p14:creationId xmlns:p14="http://schemas.microsoft.com/office/powerpoint/2010/main" val="38447365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latin typeface="Calibri" panose="020F0502020204030204" pitchFamily="34" charset="0"/>
                <a:cs typeface="Calibri" panose="020F0502020204030204" pitchFamily="34" charset="0"/>
              </a:rPr>
              <a:t>11.Madde </a:t>
            </a:r>
            <a:r>
              <a:rPr lang="tr-TR" dirty="0">
                <a:solidFill>
                  <a:srgbClr val="FF0000"/>
                </a:solidFill>
                <a:latin typeface="Calibri" panose="020F0502020204030204" pitchFamily="34" charset="0"/>
                <a:cs typeface="Calibri" panose="020F0502020204030204" pitchFamily="34" charset="0"/>
              </a:rPr>
              <a:t>Enfeksiyon ve mikrobiyal kontaminasyon</a:t>
            </a:r>
          </a:p>
          <a:p>
            <a:pPr marL="0" indent="0">
              <a:buNone/>
            </a:pPr>
            <a:r>
              <a:rPr lang="tr-TR" dirty="0">
                <a:solidFill>
                  <a:schemeClr val="tx1"/>
                </a:solidFill>
                <a:latin typeface="Calibri" panose="020F0502020204030204" pitchFamily="34" charset="0"/>
                <a:cs typeface="Calibri" panose="020F0502020204030204" pitchFamily="34" charset="0"/>
              </a:rPr>
              <a:t>11.5 steril olarak etiketlenen cihazlar , valide edilmiş yöntemlerle işlenir, imal edilir, ambalajlanır steril edilir.</a:t>
            </a:r>
          </a:p>
          <a:p>
            <a:pPr lvl="1">
              <a:buFont typeface="Arial" panose="020B0604020202020204" pitchFamily="34" charset="0"/>
              <a:buChar char="•"/>
            </a:pPr>
            <a:r>
              <a:rPr lang="tr-TR" u="sng" dirty="0">
                <a:solidFill>
                  <a:srgbClr val="FF0000"/>
                </a:solidFill>
                <a:latin typeface="Calibri" panose="020F0502020204030204" pitchFamily="34" charset="0"/>
                <a:cs typeface="Calibri" panose="020F0502020204030204" pitchFamily="34" charset="0"/>
              </a:rPr>
              <a:t>Sterilizasyon validasyonu, paketleme validasyonu</a:t>
            </a:r>
            <a:r>
              <a:rPr lang="tr-TR" u="sng" dirty="0">
                <a:solidFill>
                  <a:schemeClr val="tx1"/>
                </a:solidFill>
                <a:latin typeface="Calibri" panose="020F0502020204030204" pitchFamily="34" charset="0"/>
                <a:cs typeface="Calibri" panose="020F0502020204030204" pitchFamily="34" charset="0"/>
              </a:rPr>
              <a:t> </a:t>
            </a:r>
          </a:p>
          <a:p>
            <a:pPr marL="0" indent="0">
              <a:buNone/>
            </a:pPr>
            <a:r>
              <a:rPr lang="tr-TR" dirty="0">
                <a:solidFill>
                  <a:schemeClr val="tx1"/>
                </a:solidFill>
                <a:latin typeface="Calibri" panose="020F0502020204030204" pitchFamily="34" charset="0"/>
                <a:cs typeface="Calibri" panose="020F0502020204030204" pitchFamily="34" charset="0"/>
              </a:rPr>
              <a:t>11.6 Steril edilmesi amaçlanan cihazlar , uygun ve kontrollü şartlarda ve tesislerde imal edilir , ambalajlanır. </a:t>
            </a: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16</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ağ Ayraç 6"/>
          <p:cNvSpPr/>
          <p:nvPr/>
        </p:nvSpPr>
        <p:spPr>
          <a:xfrm rot="5400000">
            <a:off x="5340263" y="-1550448"/>
            <a:ext cx="1216005" cy="1021702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9" name="16-Nokta Yıldız 8"/>
          <p:cNvSpPr/>
          <p:nvPr/>
        </p:nvSpPr>
        <p:spPr>
          <a:xfrm>
            <a:off x="531813" y="4166067"/>
            <a:ext cx="3452358" cy="1422970"/>
          </a:xfrm>
          <a:prstGeom prst="star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EN ISO 17141, EN ISO 14644</a:t>
            </a:r>
          </a:p>
        </p:txBody>
      </p:sp>
      <p:sp>
        <p:nvSpPr>
          <p:cNvPr id="10" name="Dikdörtgen 9"/>
          <p:cNvSpPr/>
          <p:nvPr/>
        </p:nvSpPr>
        <p:spPr>
          <a:xfrm>
            <a:off x="5523722" y="4166067"/>
            <a:ext cx="4273421" cy="13483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Temiz oda </a:t>
            </a:r>
            <a:r>
              <a:rPr lang="tr-TR" dirty="0" err="1"/>
              <a:t>validaysonları</a:t>
            </a:r>
            <a:r>
              <a:rPr lang="tr-TR" dirty="0"/>
              <a:t>, mikrobiyolojik ölçümler, partikül ölçümleri  </a:t>
            </a:r>
          </a:p>
        </p:txBody>
      </p:sp>
    </p:spTree>
    <p:extLst>
      <p:ext uri="{BB962C8B-B14F-4D97-AF65-F5344CB8AC3E}">
        <p14:creationId xmlns:p14="http://schemas.microsoft.com/office/powerpoint/2010/main" val="3452280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latin typeface="Calibri" panose="020F0502020204030204" pitchFamily="34" charset="0"/>
                <a:cs typeface="Calibri" panose="020F0502020204030204" pitchFamily="34" charset="0"/>
              </a:rPr>
              <a:t>11.Madde </a:t>
            </a:r>
            <a:r>
              <a:rPr lang="tr-TR" dirty="0">
                <a:solidFill>
                  <a:srgbClr val="FF0000"/>
                </a:solidFill>
                <a:latin typeface="Calibri" panose="020F0502020204030204" pitchFamily="34" charset="0"/>
                <a:cs typeface="Calibri" panose="020F0502020204030204" pitchFamily="34" charset="0"/>
              </a:rPr>
              <a:t>Enfeksiyon ve mikrobiyal kontaminasyon</a:t>
            </a:r>
          </a:p>
          <a:p>
            <a:pPr marL="0" indent="0">
              <a:buNone/>
            </a:pPr>
            <a:r>
              <a:rPr lang="tr-TR" u="sng" dirty="0">
                <a:solidFill>
                  <a:schemeClr val="tx1"/>
                </a:solidFill>
                <a:latin typeface="Calibri" panose="020F0502020204030204" pitchFamily="34" charset="0"/>
                <a:cs typeface="Calibri" panose="020F0502020204030204" pitchFamily="34" charset="0"/>
              </a:rPr>
              <a:t>11.7</a:t>
            </a:r>
            <a:r>
              <a:rPr lang="tr-TR" dirty="0">
                <a:solidFill>
                  <a:schemeClr val="tx1"/>
                </a:solidFill>
                <a:latin typeface="Calibri" panose="020F0502020204030204" pitchFamily="34" charset="0"/>
                <a:cs typeface="Calibri" panose="020F0502020204030204" pitchFamily="34" charset="0"/>
              </a:rPr>
              <a:t> Steril olmayan cihazlara yönelik ambalajlama sistemleri; ürünün bütünlüğünü ve temizliğini korur ve cihazların kullanımdan önce steril edilecek olması halinde mikrobiyal kontaminasyon riskini en aza indirir; ambalajlama sistemi, imalatçı tarafından belirtilen sterilizasyon metodu için uygun olur.</a:t>
            </a:r>
          </a:p>
          <a:p>
            <a:pPr lvl="1">
              <a:buFont typeface="Arial" panose="020B0604020202020204" pitchFamily="34" charset="0"/>
              <a:buChar char="•"/>
            </a:pPr>
            <a:r>
              <a:rPr lang="tr-TR" dirty="0">
                <a:solidFill>
                  <a:srgbClr val="FF0000"/>
                </a:solidFill>
                <a:latin typeface="Calibri" panose="020F0502020204030204" pitchFamily="34" charset="0"/>
                <a:cs typeface="Calibri" panose="020F0502020204030204" pitchFamily="34" charset="0"/>
              </a:rPr>
              <a:t>Sterilizasyon validasyonu, paketleme validasyonu</a:t>
            </a:r>
            <a:r>
              <a:rPr lang="tr-TR" dirty="0">
                <a:solidFill>
                  <a:schemeClr val="tx1"/>
                </a:solidFill>
                <a:latin typeface="Calibri" panose="020F0502020204030204" pitchFamily="34" charset="0"/>
                <a:cs typeface="Calibri" panose="020F0502020204030204" pitchFamily="34" charset="0"/>
              </a:rPr>
              <a:t> </a:t>
            </a:r>
          </a:p>
          <a:p>
            <a:pPr marL="0" indent="0">
              <a:buNone/>
            </a:pPr>
            <a:r>
              <a:rPr lang="tr-TR" u="sng" dirty="0">
                <a:solidFill>
                  <a:schemeClr val="tx1"/>
                </a:solidFill>
                <a:latin typeface="Calibri" panose="020F0502020204030204" pitchFamily="34" charset="0"/>
                <a:cs typeface="Calibri" panose="020F0502020204030204" pitchFamily="34" charset="0"/>
              </a:rPr>
              <a:t>11.8</a:t>
            </a:r>
            <a:r>
              <a:rPr lang="tr-TR" dirty="0">
                <a:solidFill>
                  <a:schemeClr val="tx1"/>
                </a:solidFill>
                <a:latin typeface="Calibri" panose="020F0502020204030204" pitchFamily="34" charset="0"/>
                <a:cs typeface="Calibri" panose="020F0502020204030204" pitchFamily="34" charset="0"/>
              </a:rPr>
              <a:t> Cihazın etiketlemesi, hem steril hem de steril olmayan durumda piyasaya arz edilen aynı veya benzer cihazları birbirinden ayırır. </a:t>
            </a: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17</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5-Nokta Yıldız 6">
            <a:extLst>
              <a:ext uri="{FF2B5EF4-FFF2-40B4-BE49-F238E27FC236}">
                <a16:creationId xmlns:a16="http://schemas.microsoft.com/office/drawing/2014/main" id="{B61DD747-5C97-C898-6D08-3DC20BE9E5DC}"/>
              </a:ext>
            </a:extLst>
          </p:cNvPr>
          <p:cNvSpPr/>
          <p:nvPr/>
        </p:nvSpPr>
        <p:spPr>
          <a:xfrm>
            <a:off x="5948265" y="3885522"/>
            <a:ext cx="3097763" cy="1468143"/>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EN ISO 15223</a:t>
            </a:r>
          </a:p>
        </p:txBody>
      </p:sp>
    </p:spTree>
    <p:extLst>
      <p:ext uri="{BB962C8B-B14F-4D97-AF65-F5344CB8AC3E}">
        <p14:creationId xmlns:p14="http://schemas.microsoft.com/office/powerpoint/2010/main" val="26700441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solidFill>
                  <a:schemeClr val="tx1"/>
                </a:solidFill>
                <a:latin typeface="Calibri" panose="020F0502020204030204" pitchFamily="34" charset="0"/>
                <a:cs typeface="Calibri" panose="020F0502020204030204" pitchFamily="34" charset="0"/>
              </a:rPr>
              <a:t>12.Madde </a:t>
            </a:r>
            <a:r>
              <a:rPr lang="tr-TR" dirty="0">
                <a:solidFill>
                  <a:srgbClr val="FF0000"/>
                </a:solidFill>
                <a:latin typeface="Calibri" panose="020F0502020204030204" pitchFamily="34" charset="0"/>
                <a:cs typeface="Calibri" panose="020F0502020204030204" pitchFamily="34" charset="0"/>
              </a:rPr>
              <a:t>Tıbbi ürün </a:t>
            </a:r>
            <a:r>
              <a:rPr lang="tr-TR" dirty="0">
                <a:solidFill>
                  <a:schemeClr val="tx1"/>
                </a:solidFill>
                <a:latin typeface="Calibri" panose="020F0502020204030204" pitchFamily="34" charset="0"/>
                <a:cs typeface="Calibri" panose="020F0502020204030204" pitchFamily="34" charset="0"/>
              </a:rPr>
              <a:t>olduğu kabul edilen bir madde ihtiva eden cihazlar ve insan vücudu tarafından </a:t>
            </a:r>
            <a:r>
              <a:rPr lang="tr-TR" dirty="0" err="1">
                <a:solidFill>
                  <a:srgbClr val="FF0000"/>
                </a:solidFill>
                <a:latin typeface="Calibri" panose="020F0502020204030204" pitchFamily="34" charset="0"/>
                <a:cs typeface="Calibri" panose="020F0502020204030204" pitchFamily="34" charset="0"/>
              </a:rPr>
              <a:t>absorbe</a:t>
            </a:r>
            <a:r>
              <a:rPr lang="tr-TR" dirty="0">
                <a:solidFill>
                  <a:srgbClr val="FF0000"/>
                </a:solidFill>
                <a:latin typeface="Calibri" panose="020F0502020204030204" pitchFamily="34" charset="0"/>
                <a:cs typeface="Calibri" panose="020F0502020204030204" pitchFamily="34" charset="0"/>
              </a:rPr>
              <a:t> edilen</a:t>
            </a:r>
            <a:r>
              <a:rPr lang="tr-TR" dirty="0">
                <a:solidFill>
                  <a:schemeClr val="tx1"/>
                </a:solidFill>
                <a:latin typeface="Calibri" panose="020F0502020204030204" pitchFamily="34" charset="0"/>
                <a:cs typeface="Calibri" panose="020F0502020204030204" pitchFamily="34" charset="0"/>
              </a:rPr>
              <a:t> ya da insan vücudu içinde lokal olarak </a:t>
            </a:r>
            <a:r>
              <a:rPr lang="tr-TR" dirty="0">
                <a:solidFill>
                  <a:srgbClr val="FF0000"/>
                </a:solidFill>
                <a:latin typeface="Calibri" panose="020F0502020204030204" pitchFamily="34" charset="0"/>
                <a:cs typeface="Calibri" panose="020F0502020204030204" pitchFamily="34" charset="0"/>
              </a:rPr>
              <a:t>dağılan</a:t>
            </a:r>
            <a:r>
              <a:rPr lang="tr-TR" dirty="0">
                <a:solidFill>
                  <a:schemeClr val="tx1"/>
                </a:solidFill>
                <a:latin typeface="Calibri" panose="020F0502020204030204" pitchFamily="34" charset="0"/>
                <a:cs typeface="Calibri" panose="020F0502020204030204" pitchFamily="34" charset="0"/>
              </a:rPr>
              <a:t> maddelerden veya madde kombinasyonlarından oluşan cihazlar.</a:t>
            </a:r>
          </a:p>
          <a:p>
            <a:pPr marL="0" indent="0">
              <a:buNone/>
            </a:pPr>
            <a:r>
              <a:rPr lang="tr-TR" dirty="0">
                <a:solidFill>
                  <a:schemeClr val="tx1"/>
                </a:solidFill>
                <a:latin typeface="Calibri" panose="020F0502020204030204" pitchFamily="34" charset="0"/>
                <a:cs typeface="Calibri" panose="020F0502020204030204" pitchFamily="34" charset="0"/>
              </a:rPr>
              <a:t>12.1. Tıbbi ürünün  kalitesi, güvenliliği ve yararlılığı, bu Tüzük kapsamında uygulanabilir uygunluk değerlendirme prosedürünün gerektirdiği şekilde, 2001/83/AT sayılı </a:t>
            </a:r>
            <a:r>
              <a:rPr lang="tr-TR" dirty="0" err="1">
                <a:solidFill>
                  <a:schemeClr val="tx1"/>
                </a:solidFill>
                <a:latin typeface="Calibri" panose="020F0502020204030204" pitchFamily="34" charset="0"/>
                <a:cs typeface="Calibri" panose="020F0502020204030204" pitchFamily="34" charset="0"/>
              </a:rPr>
              <a:t>Direktif’in</a:t>
            </a:r>
            <a:r>
              <a:rPr lang="tr-TR" dirty="0">
                <a:solidFill>
                  <a:schemeClr val="tx1"/>
                </a:solidFill>
                <a:latin typeface="Calibri" panose="020F0502020204030204" pitchFamily="34" charset="0"/>
                <a:cs typeface="Calibri" panose="020F0502020204030204" pitchFamily="34" charset="0"/>
              </a:rPr>
              <a:t> I. Ekinde belirtilen metotlarla analoji yapılarak doğrulanır.</a:t>
            </a:r>
          </a:p>
          <a:p>
            <a:pPr marL="0" indent="0">
              <a:buNone/>
            </a:pPr>
            <a:r>
              <a:rPr lang="tr-TR" b="1" dirty="0">
                <a:solidFill>
                  <a:schemeClr val="tx1"/>
                </a:solidFill>
                <a:latin typeface="Calibri" panose="020F0502020204030204" pitchFamily="34" charset="0"/>
                <a:cs typeface="Calibri" panose="020F0502020204030204" pitchFamily="34" charset="0"/>
              </a:rPr>
              <a:t>12.2. İnsan vücuduna girmesi amaçlanan ve insan vücudu tarafından </a:t>
            </a:r>
            <a:r>
              <a:rPr lang="tr-TR" b="1" dirty="0" err="1">
                <a:solidFill>
                  <a:schemeClr val="tx1"/>
                </a:solidFill>
                <a:latin typeface="Calibri" panose="020F0502020204030204" pitchFamily="34" charset="0"/>
                <a:cs typeface="Calibri" panose="020F0502020204030204" pitchFamily="34" charset="0"/>
              </a:rPr>
              <a:t>absorbe</a:t>
            </a:r>
            <a:r>
              <a:rPr lang="tr-TR" b="1" dirty="0">
                <a:solidFill>
                  <a:schemeClr val="tx1"/>
                </a:solidFill>
                <a:latin typeface="Calibri" panose="020F0502020204030204" pitchFamily="34" charset="0"/>
                <a:cs typeface="Calibri" panose="020F0502020204030204" pitchFamily="34" charset="0"/>
              </a:rPr>
              <a:t> edilen ya da insan vücudu içinde lokal olarak dağılan maddelerden veya madde kombinasyonlarından oluşan cihazlar, bu Tüzük kapsamında uygulanabilir uygunluk değerlendirme işleminin gerektirdiği şekilde; </a:t>
            </a:r>
            <a:r>
              <a:rPr lang="tr-TR" b="1" dirty="0" err="1">
                <a:solidFill>
                  <a:srgbClr val="FF0000"/>
                </a:solidFill>
                <a:latin typeface="Calibri" panose="020F0502020204030204" pitchFamily="34" charset="0"/>
                <a:cs typeface="Calibri" panose="020F0502020204030204" pitchFamily="34" charset="0"/>
              </a:rPr>
              <a:t>absorbsiyonun</a:t>
            </a:r>
            <a:r>
              <a:rPr lang="tr-TR" b="1" dirty="0">
                <a:solidFill>
                  <a:srgbClr val="FF0000"/>
                </a:solidFill>
                <a:latin typeface="Calibri" panose="020F0502020204030204" pitchFamily="34" charset="0"/>
                <a:cs typeface="Calibri" panose="020F0502020204030204" pitchFamily="34" charset="0"/>
              </a:rPr>
              <a:t>, dağılımın, metabolizmanın, atılımın, lokal toleransın, </a:t>
            </a:r>
            <a:r>
              <a:rPr lang="tr-TR" b="1" dirty="0" err="1">
                <a:solidFill>
                  <a:srgbClr val="FF0000"/>
                </a:solidFill>
                <a:latin typeface="Calibri" panose="020F0502020204030204" pitchFamily="34" charset="0"/>
                <a:cs typeface="Calibri" panose="020F0502020204030204" pitchFamily="34" charset="0"/>
              </a:rPr>
              <a:t>toksisitenin</a:t>
            </a:r>
            <a:r>
              <a:rPr lang="tr-TR" b="1" dirty="0">
                <a:solidFill>
                  <a:srgbClr val="FF0000"/>
                </a:solidFill>
                <a:latin typeface="Calibri" panose="020F0502020204030204" pitchFamily="34" charset="0"/>
                <a:cs typeface="Calibri" panose="020F0502020204030204" pitchFamily="34" charset="0"/>
              </a:rPr>
              <a:t>, diğer cihazlarla, tıbbi ürünlerle veya diğer maddelerle etkileşimin ve </a:t>
            </a:r>
            <a:r>
              <a:rPr lang="tr-TR" b="1" dirty="0" err="1">
                <a:solidFill>
                  <a:srgbClr val="FF0000"/>
                </a:solidFill>
                <a:latin typeface="Calibri" panose="020F0502020204030204" pitchFamily="34" charset="0"/>
                <a:cs typeface="Calibri" panose="020F0502020204030204" pitchFamily="34" charset="0"/>
              </a:rPr>
              <a:t>advers</a:t>
            </a:r>
            <a:r>
              <a:rPr lang="tr-TR" b="1" dirty="0">
                <a:solidFill>
                  <a:srgbClr val="FF0000"/>
                </a:solidFill>
                <a:latin typeface="Calibri" panose="020F0502020204030204" pitchFamily="34" charset="0"/>
                <a:cs typeface="Calibri" panose="020F0502020204030204" pitchFamily="34" charset="0"/>
              </a:rPr>
              <a:t> reaksiyonlar potansiyelinin değerlendirilmesine yönelik, 2001/83/AT sayılı </a:t>
            </a:r>
            <a:r>
              <a:rPr lang="tr-TR" b="1" dirty="0" err="1">
                <a:solidFill>
                  <a:srgbClr val="FF0000"/>
                </a:solidFill>
                <a:latin typeface="Calibri" panose="020F0502020204030204" pitchFamily="34" charset="0"/>
                <a:cs typeface="Calibri" panose="020F0502020204030204" pitchFamily="34" charset="0"/>
              </a:rPr>
              <a:t>Direktif’in</a:t>
            </a:r>
            <a:r>
              <a:rPr lang="tr-TR" b="1" dirty="0">
                <a:solidFill>
                  <a:srgbClr val="FF0000"/>
                </a:solidFill>
                <a:latin typeface="Calibri" panose="020F0502020204030204" pitchFamily="34" charset="0"/>
                <a:cs typeface="Calibri" panose="020F0502020204030204" pitchFamily="34" charset="0"/>
              </a:rPr>
              <a:t> I. Ekinde belirtilen ilgili gerekliliklere uyar.</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18</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Aşağı Ok 5"/>
          <p:cNvSpPr/>
          <p:nvPr/>
        </p:nvSpPr>
        <p:spPr>
          <a:xfrm>
            <a:off x="5197151" y="4842588"/>
            <a:ext cx="111968" cy="43853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5-Nokta Yıldız 6"/>
          <p:cNvSpPr/>
          <p:nvPr/>
        </p:nvSpPr>
        <p:spPr>
          <a:xfrm>
            <a:off x="4180115" y="5534306"/>
            <a:ext cx="2146040" cy="662473"/>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 </a:t>
            </a:r>
          </a:p>
        </p:txBody>
      </p:sp>
    </p:spTree>
    <p:extLst>
      <p:ext uri="{BB962C8B-B14F-4D97-AF65-F5344CB8AC3E}">
        <p14:creationId xmlns:p14="http://schemas.microsoft.com/office/powerpoint/2010/main" val="17680792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solidFill>
                  <a:schemeClr val="tx1"/>
                </a:solidFill>
                <a:latin typeface="Calibri" panose="020F0502020204030204" pitchFamily="34" charset="0"/>
                <a:cs typeface="Calibri" panose="020F0502020204030204" pitchFamily="34" charset="0"/>
              </a:rPr>
              <a:t>13. Madde </a:t>
            </a:r>
            <a:r>
              <a:rPr lang="tr-TR" dirty="0">
                <a:solidFill>
                  <a:srgbClr val="FF0000"/>
                </a:solidFill>
                <a:latin typeface="Calibri" panose="020F0502020204030204" pitchFamily="34" charset="0"/>
                <a:cs typeface="Calibri" panose="020F0502020204030204" pitchFamily="34" charset="0"/>
              </a:rPr>
              <a:t>Biyolojik kaynaklı materyaller ihtiva eden cihazlar </a:t>
            </a:r>
          </a:p>
          <a:p>
            <a:pPr marL="0" indent="0">
              <a:buNone/>
            </a:pPr>
            <a:r>
              <a:rPr lang="tr-TR" dirty="0">
                <a:solidFill>
                  <a:schemeClr val="tx1"/>
                </a:solidFill>
                <a:latin typeface="Calibri" panose="020F0502020204030204" pitchFamily="34" charset="0"/>
                <a:cs typeface="Calibri" panose="020F0502020204030204" pitchFamily="34" charset="0"/>
              </a:rPr>
              <a:t>13.1. İnsan kaynaklı dokular veya hücrelerin türevleri yönetmeliği; 2004/23/AT</a:t>
            </a:r>
          </a:p>
          <a:p>
            <a:pPr marL="0" indent="0">
              <a:buNone/>
            </a:pPr>
            <a:r>
              <a:rPr lang="tr-TR" dirty="0">
                <a:solidFill>
                  <a:schemeClr val="tx1"/>
                </a:solidFill>
                <a:latin typeface="Calibri" panose="020F0502020204030204" pitchFamily="34" charset="0"/>
                <a:cs typeface="Calibri" panose="020F0502020204030204" pitchFamily="34" charset="0"/>
              </a:rPr>
              <a:t>13.2 Hayvan kaynaklı dokular, hücreler veya türevler  (AB) 722/2012</a:t>
            </a:r>
          </a:p>
          <a:p>
            <a:pPr marL="0" indent="0">
              <a:buNone/>
            </a:pPr>
            <a:r>
              <a:rPr lang="tr-TR" b="1" dirty="0">
                <a:solidFill>
                  <a:schemeClr val="tx1"/>
                </a:solidFill>
                <a:latin typeface="Calibri" panose="020F0502020204030204" pitchFamily="34" charset="0"/>
                <a:cs typeface="Calibri" panose="020F0502020204030204" pitchFamily="34" charset="0"/>
              </a:rPr>
              <a:t>13.3. insan ve hayvan kaynaklılar dışındaki cansız biyolojik maddeler kullanılarak imal edilen cihazlar için, atıkların bertaraf zinciri dahil olmak üzere, bu maddelerin işlenmesi, muhafaza edilmesi, test edilmesi ve kullanımı; hastaların, kullanıcıların ve uygulanabildiği hallerde, diğer kişilerin güvenliğini sağlayacak şekilde yürütülür. Özellikle, virüsler ve diğer bulaşıcı ajanlar açısından güvenlilik, uygun kaynak bulma yöntemleriyle ve imalat süreci boyunca valide edilmiş eliminasyon veya </a:t>
            </a:r>
            <a:r>
              <a:rPr lang="tr-TR" b="1" dirty="0" err="1">
                <a:solidFill>
                  <a:schemeClr val="tx1"/>
                </a:solidFill>
                <a:latin typeface="Calibri" panose="020F0502020204030204" pitchFamily="34" charset="0"/>
                <a:cs typeface="Calibri" panose="020F0502020204030204" pitchFamily="34" charset="0"/>
              </a:rPr>
              <a:t>inaktivasyon</a:t>
            </a:r>
            <a:r>
              <a:rPr lang="tr-TR" b="1" dirty="0">
                <a:solidFill>
                  <a:schemeClr val="tx1"/>
                </a:solidFill>
                <a:latin typeface="Calibri" panose="020F0502020204030204" pitchFamily="34" charset="0"/>
                <a:cs typeface="Calibri" panose="020F0502020204030204" pitchFamily="34" charset="0"/>
              </a:rPr>
              <a:t> yöntemlerinin uygulanmasıyla ele alınır.</a:t>
            </a:r>
            <a:endParaRPr lang="tr-TR" b="1" dirty="0">
              <a:solidFill>
                <a:srgbClr val="FF0000"/>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19</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5-Nokta Yıldız 7"/>
          <p:cNvSpPr/>
          <p:nvPr/>
        </p:nvSpPr>
        <p:spPr>
          <a:xfrm>
            <a:off x="5822302" y="4133461"/>
            <a:ext cx="2967135" cy="1530221"/>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a:t>
            </a:r>
          </a:p>
        </p:txBody>
      </p:sp>
    </p:spTree>
    <p:extLst>
      <p:ext uri="{BB962C8B-B14F-4D97-AF65-F5344CB8AC3E}">
        <p14:creationId xmlns:p14="http://schemas.microsoft.com/office/powerpoint/2010/main" val="1845633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562608" y="429549"/>
            <a:ext cx="8946845" cy="1313503"/>
          </a:xfrm>
          <a:prstGeom prst="rect">
            <a:avLst/>
          </a:prstGeom>
        </p:spPr>
        <p:txBody>
          <a:bodyPr vert="horz" wrap="square" lIns="0" tIns="0" rIns="0" bIns="0" rtlCol="0">
            <a:noAutofit/>
          </a:bodyPr>
          <a:lstStyle/>
          <a:p>
            <a:pPr marL="12700" algn="ctr"/>
            <a:r>
              <a:rPr lang="tr-TR" sz="3200" b="1" dirty="0">
                <a:solidFill>
                  <a:srgbClr val="FF0000"/>
                </a:solidFill>
                <a:latin typeface="Trebuchet MS Bold"/>
              </a:rPr>
              <a:t>Ek I – Genel Güvenlilik ve Performans Gereklilikleri </a:t>
            </a:r>
            <a:r>
              <a:rPr lang="tr-TR" sz="2800" spc="-15" dirty="0">
                <a:solidFill>
                  <a:srgbClr val="FF0000"/>
                </a:solidFill>
                <a:latin typeface="Trebuchet MS"/>
                <a:ea typeface="+mn-ea"/>
              </a:rPr>
              <a:t> </a:t>
            </a:r>
            <a:endParaRPr sz="2800" spc="-15" dirty="0">
              <a:solidFill>
                <a:srgbClr val="FF0000"/>
              </a:solidFill>
              <a:latin typeface="Trebuchet MS"/>
              <a:ea typeface="+mn-ea"/>
            </a:endParaRPr>
          </a:p>
        </p:txBody>
      </p:sp>
      <p:sp>
        <p:nvSpPr>
          <p:cNvPr id="13" name="object 3"/>
          <p:cNvSpPr txBox="1">
            <a:spLocks noGrp="1"/>
          </p:cNvSpPr>
          <p:nvPr>
            <p:ph idx="1"/>
          </p:nvPr>
        </p:nvSpPr>
        <p:spPr>
          <a:xfrm>
            <a:off x="1311579" y="1899922"/>
            <a:ext cx="9589430" cy="3829051"/>
          </a:xfrm>
          <a:prstGeom prst="rect">
            <a:avLst/>
          </a:prstGeom>
        </p:spPr>
        <p:txBody>
          <a:bodyPr vert="horz" wrap="square" lIns="0" tIns="0" rIns="0" bIns="0" rtlCol="0">
            <a:noAutofit/>
          </a:bodyPr>
          <a:lstStyle/>
          <a:p>
            <a:pPr marL="526415" indent="-514350">
              <a:buFont typeface="Wingdings" pitchFamily="2" charset="2"/>
              <a:buChar char="Ø"/>
              <a:tabLst>
                <a:tab pos="376555" algn="l"/>
              </a:tabLst>
            </a:pPr>
            <a:r>
              <a:rPr lang="tr-TR" sz="2800" b="1" spc="-15" dirty="0">
                <a:latin typeface="Trebuchet MS"/>
              </a:rPr>
              <a:t>Bölüm I</a:t>
            </a:r>
            <a:r>
              <a:rPr lang="en-GB" sz="2800" b="1" spc="-15" dirty="0">
                <a:latin typeface="Trebuchet MS"/>
              </a:rPr>
              <a:t> </a:t>
            </a:r>
            <a:r>
              <a:rPr lang="en-GB" sz="2800" spc="-15" dirty="0">
                <a:latin typeface="Trebuchet MS"/>
              </a:rPr>
              <a:t>– </a:t>
            </a:r>
            <a:r>
              <a:rPr lang="tr-TR" sz="2800" spc="-15" dirty="0">
                <a:latin typeface="Trebuchet MS"/>
              </a:rPr>
              <a:t>Genel Gereklilikler </a:t>
            </a:r>
          </a:p>
          <a:p>
            <a:pPr marL="526415" indent="-514350">
              <a:buFont typeface="Wingdings" pitchFamily="2" charset="2"/>
              <a:buChar char="Ø"/>
              <a:tabLst>
                <a:tab pos="376555" algn="l"/>
              </a:tabLst>
            </a:pPr>
            <a:endParaRPr lang="tr-TR" sz="2800" spc="-15" dirty="0">
              <a:latin typeface="Trebuchet MS"/>
            </a:endParaRPr>
          </a:p>
          <a:p>
            <a:pPr marL="526415" indent="-514350">
              <a:buFont typeface="Wingdings" pitchFamily="2" charset="2"/>
              <a:buChar char="Ø"/>
              <a:tabLst>
                <a:tab pos="376555" algn="l"/>
              </a:tabLst>
            </a:pPr>
            <a:r>
              <a:rPr lang="tr-TR" sz="2800" b="1" spc="-15" dirty="0">
                <a:latin typeface="Trebuchet MS"/>
              </a:rPr>
              <a:t>Bölüm  II </a:t>
            </a:r>
            <a:r>
              <a:rPr lang="tr-TR" sz="2800" spc="-15" dirty="0">
                <a:latin typeface="Trebuchet MS"/>
              </a:rPr>
              <a:t>– Tasarım ve İmalat İle İlgili Gereklilikler  </a:t>
            </a:r>
          </a:p>
          <a:p>
            <a:pPr marL="526415" indent="-514350">
              <a:buFont typeface="Wingdings" pitchFamily="2" charset="2"/>
              <a:buChar char="Ø"/>
              <a:tabLst>
                <a:tab pos="376555" algn="l"/>
              </a:tabLst>
            </a:pPr>
            <a:endParaRPr lang="tr-TR" sz="2800" spc="-15" dirty="0">
              <a:latin typeface="Trebuchet MS"/>
            </a:endParaRPr>
          </a:p>
          <a:p>
            <a:pPr marL="526415" indent="-514350">
              <a:buFont typeface="Wingdings" pitchFamily="2" charset="2"/>
              <a:buChar char="Ø"/>
              <a:tabLst>
                <a:tab pos="376555" algn="l"/>
              </a:tabLst>
            </a:pPr>
            <a:r>
              <a:rPr lang="tr-TR" sz="2800" b="1" spc="-15" dirty="0">
                <a:latin typeface="Trebuchet MS"/>
              </a:rPr>
              <a:t>Bölüm  III </a:t>
            </a:r>
            <a:r>
              <a:rPr lang="tr-TR" sz="2800" spc="-15" dirty="0">
                <a:latin typeface="Trebuchet MS"/>
              </a:rPr>
              <a:t>–Cihazla Birlikte Temin Edilen Bilgilere İlişkin Gereklilikler </a:t>
            </a:r>
          </a:p>
          <a:p>
            <a:pPr marL="526415" indent="-514350">
              <a:tabLst>
                <a:tab pos="376555" algn="l"/>
              </a:tabLst>
            </a:pPr>
            <a:endParaRPr lang="tr-TR" dirty="0"/>
          </a:p>
          <a:p>
            <a:pPr marL="526415" indent="-514350">
              <a:tabLst>
                <a:tab pos="376555" algn="l"/>
              </a:tabLst>
            </a:pPr>
            <a:endParaRPr lang="tr-TR" sz="2800" spc="-15" dirty="0">
              <a:solidFill>
                <a:srgbClr val="FF0000"/>
              </a:solidFill>
              <a:latin typeface="Trebuchet MS"/>
            </a:endParaRPr>
          </a:p>
          <a:p>
            <a:pPr marL="526415" indent="-514350">
              <a:tabLst>
                <a:tab pos="376555" algn="l"/>
              </a:tabLst>
            </a:pPr>
            <a:endParaRPr lang="tr-TR" sz="2800" spc="-15" dirty="0">
              <a:solidFill>
                <a:schemeClr val="tx1"/>
              </a:solidFill>
              <a:latin typeface="Trebuchet MS"/>
              <a:cs typeface="Trebuchet MS"/>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2</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54750"/>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833918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lnSpcReduction="10000"/>
          </a:bodyPr>
          <a:lstStyle/>
          <a:p>
            <a:pPr marL="0" indent="0">
              <a:buNone/>
            </a:pPr>
            <a:r>
              <a:rPr lang="tr-TR" dirty="0">
                <a:solidFill>
                  <a:schemeClr val="tx1"/>
                </a:solidFill>
                <a:latin typeface="Calibri" panose="020F0502020204030204" pitchFamily="34" charset="0"/>
                <a:cs typeface="Calibri" panose="020F0502020204030204" pitchFamily="34" charset="0"/>
              </a:rPr>
              <a:t>14. Madde </a:t>
            </a:r>
            <a:r>
              <a:rPr lang="tr-TR" dirty="0">
                <a:solidFill>
                  <a:srgbClr val="FF0000"/>
                </a:solidFill>
                <a:latin typeface="Calibri" panose="020F0502020204030204" pitchFamily="34" charset="0"/>
                <a:cs typeface="Calibri" panose="020F0502020204030204" pitchFamily="34" charset="0"/>
              </a:rPr>
              <a:t>Cihazların yapısı ve çevreleriyle etkileşimi</a:t>
            </a:r>
          </a:p>
          <a:p>
            <a:pPr marL="0" indent="0">
              <a:buNone/>
            </a:pPr>
            <a:r>
              <a:rPr lang="tr-TR" dirty="0">
                <a:solidFill>
                  <a:schemeClr val="tx1"/>
                </a:solidFill>
                <a:latin typeface="Calibri" panose="020F0502020204030204" pitchFamily="34" charset="0"/>
                <a:cs typeface="Calibri" panose="020F0502020204030204" pitchFamily="34" charset="0"/>
              </a:rPr>
              <a:t>14.1. Cihazın, </a:t>
            </a:r>
            <a:r>
              <a:rPr lang="tr-TR" dirty="0">
                <a:solidFill>
                  <a:srgbClr val="FF0000"/>
                </a:solidFill>
                <a:latin typeface="Calibri" panose="020F0502020204030204" pitchFamily="34" charset="0"/>
                <a:cs typeface="Calibri" panose="020F0502020204030204" pitchFamily="34" charset="0"/>
              </a:rPr>
              <a:t>diğer cihazlarla veya ekipmanlarla birlikte kullanımı amaçlanmışsa</a:t>
            </a:r>
            <a:r>
              <a:rPr lang="tr-TR" dirty="0">
                <a:solidFill>
                  <a:schemeClr val="tx1"/>
                </a:solidFill>
                <a:latin typeface="Calibri" panose="020F0502020204030204" pitchFamily="34" charset="0"/>
                <a:cs typeface="Calibri" panose="020F0502020204030204" pitchFamily="34" charset="0"/>
              </a:rPr>
              <a:t>; bağlantı sistemi dahil olmak üzere tüm kombinasyon </a:t>
            </a:r>
            <a:r>
              <a:rPr lang="tr-TR" dirty="0">
                <a:solidFill>
                  <a:srgbClr val="FF0000"/>
                </a:solidFill>
                <a:latin typeface="Calibri" panose="020F0502020204030204" pitchFamily="34" charset="0"/>
                <a:cs typeface="Calibri" panose="020F0502020204030204" pitchFamily="34" charset="0"/>
              </a:rPr>
              <a:t>güvenli olur ve cihazların belirlenmiş performansını etkilemez. </a:t>
            </a:r>
            <a:r>
              <a:rPr lang="tr-TR" u="sng" dirty="0">
                <a:solidFill>
                  <a:schemeClr val="tx1"/>
                </a:solidFill>
                <a:latin typeface="Calibri" panose="020F0502020204030204" pitchFamily="34" charset="0"/>
                <a:cs typeface="Calibri" panose="020F0502020204030204" pitchFamily="34" charset="0"/>
              </a:rPr>
              <a:t>Bu tür kombinasyonlar için uygulanan, kullanıma ilişkin herhangi bir kısıtlamaya, etikette ve/veya kullanım kılavuzunda yer verilir.</a:t>
            </a: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r>
              <a:rPr lang="tr-TR" dirty="0">
                <a:solidFill>
                  <a:srgbClr val="FF0000"/>
                </a:solidFill>
                <a:latin typeface="Calibri" panose="020F0502020204030204" pitchFamily="34" charset="0"/>
                <a:cs typeface="Calibri" panose="020F0502020204030204" pitchFamily="34" charset="0"/>
              </a:rPr>
              <a:t>EN ISO 62366   Firmanın kullanılabilirlik dokümanları , kullanılacağı cihazla beraber yaptırılan güvenlik testleri</a:t>
            </a:r>
          </a:p>
          <a:p>
            <a:pPr marL="0" indent="0">
              <a:buNone/>
            </a:pPr>
            <a:endParaRPr lang="tr-TR" dirty="0">
              <a:solidFill>
                <a:srgbClr val="FF0000"/>
              </a:solidFill>
              <a:latin typeface="Calibri" panose="020F0502020204030204" pitchFamily="34" charset="0"/>
              <a:cs typeface="Calibri" panose="020F0502020204030204" pitchFamily="34" charset="0"/>
            </a:endParaRPr>
          </a:p>
          <a:p>
            <a:pPr marL="0" indent="0">
              <a:buNone/>
            </a:pPr>
            <a:r>
              <a:rPr lang="tr-TR" dirty="0">
                <a:solidFill>
                  <a:schemeClr val="tx1"/>
                </a:solidFill>
                <a:latin typeface="Calibri" panose="020F0502020204030204" pitchFamily="34" charset="0"/>
                <a:cs typeface="Calibri" panose="020F0502020204030204" pitchFamily="34" charset="0"/>
              </a:rPr>
              <a:t>14.2. Madde; Cihazlar aşağıdaki riskleri minimize etmelidir.</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hacim/basınç oranı, boyutsal ve uygun olduğu hallerde ergonomik özellikler dahil olmak üzere cihazların fiziksel özellikleriyle bağlantılı yaralanma riskini</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manyetik alanlar, harici elektriksel ve elektromanyetik etkiler, elektrostatik boşalma, tanı veya tedavi amaçlı prosedürlerle ilişkili radyasyon, basınç, nem, sıcaklık, basınç değişiklikleri ve ivme ya da radyo sinyali girişimleri gibi makul olarak öngörülebilir harici etkiler veya çevresel şartlarla bağlantılı riskleri;</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gazlar dahil olmak üzere, materyallerle, sıvılarla ve maddelerle temas ettiğinde, normal kullanım koşulları sırasında maruz kalınan, cihazın kullanımıyla ilişkili riskleri</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20</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Aşağı Ok 5"/>
          <p:cNvSpPr/>
          <p:nvPr/>
        </p:nvSpPr>
        <p:spPr>
          <a:xfrm>
            <a:off x="3853543" y="2678772"/>
            <a:ext cx="112976" cy="4711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7000041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solidFill>
                  <a:schemeClr val="tx1"/>
                </a:solidFill>
                <a:latin typeface="Calibri" panose="020F0502020204030204" pitchFamily="34" charset="0"/>
                <a:cs typeface="Calibri" panose="020F0502020204030204" pitchFamily="34" charset="0"/>
              </a:rPr>
              <a:t>14. Madde </a:t>
            </a:r>
            <a:r>
              <a:rPr lang="tr-TR" dirty="0">
                <a:solidFill>
                  <a:srgbClr val="FF0000"/>
                </a:solidFill>
                <a:latin typeface="Calibri" panose="020F0502020204030204" pitchFamily="34" charset="0"/>
                <a:cs typeface="Calibri" panose="020F0502020204030204" pitchFamily="34" charset="0"/>
              </a:rPr>
              <a:t>Cihazların yapısı ve çevreleriyle etkileşimi</a:t>
            </a:r>
          </a:p>
          <a:p>
            <a:pPr marL="0" indent="0">
              <a:buNone/>
            </a:pPr>
            <a:r>
              <a:rPr lang="tr-TR" dirty="0">
                <a:solidFill>
                  <a:schemeClr val="tx1"/>
                </a:solidFill>
                <a:latin typeface="Calibri" panose="020F0502020204030204" pitchFamily="34" charset="0"/>
                <a:cs typeface="Calibri" panose="020F0502020204030204" pitchFamily="34" charset="0"/>
              </a:rPr>
              <a:t>14.2. Madde; Cihazlar aşağıdaki riskleri minimize etmelidir.</a:t>
            </a:r>
          </a:p>
          <a:p>
            <a:pPr>
              <a:buFont typeface="+mj-lt"/>
              <a:buAutoNum type="alphaLcParenR" startAt="4"/>
            </a:pPr>
            <a:r>
              <a:rPr lang="tr-TR" b="1" dirty="0">
                <a:latin typeface="Calibri" panose="020F0502020204030204" pitchFamily="34" charset="0"/>
                <a:cs typeface="Calibri" panose="020F0502020204030204" pitchFamily="34" charset="0"/>
              </a:rPr>
              <a:t>yazılım ile içinde çalıştığı ve etkileşimde bulunduğu BT ortamı arasındaki olası olumsuz etkileşimle ilişkili riskleri; 	</a:t>
            </a:r>
          </a:p>
          <a:p>
            <a:pPr>
              <a:buFont typeface="+mj-lt"/>
              <a:buAutoNum type="alphaLcParenR" startAt="4"/>
            </a:pPr>
            <a:endParaRPr lang="tr-TR" b="1" dirty="0">
              <a:latin typeface="Calibri" panose="020F0502020204030204" pitchFamily="34" charset="0"/>
              <a:cs typeface="Calibri" panose="020F0502020204030204" pitchFamily="34" charset="0"/>
            </a:endParaRPr>
          </a:p>
          <a:p>
            <a:pPr>
              <a:buFont typeface="+mj-lt"/>
              <a:buAutoNum type="alphaLcParenR" startAt="4"/>
            </a:pPr>
            <a:r>
              <a:rPr lang="tr-TR" dirty="0">
                <a:latin typeface="Calibri" panose="020F0502020204030204" pitchFamily="34" charset="0"/>
                <a:cs typeface="Calibri" panose="020F0502020204030204" pitchFamily="34" charset="0"/>
              </a:rPr>
              <a:t>cihaza maddelerin kazara girme risklerini;</a:t>
            </a:r>
          </a:p>
          <a:p>
            <a:pPr>
              <a:buFont typeface="+mj-lt"/>
              <a:buAutoNum type="alphaLcParenR" startAt="4"/>
            </a:pPr>
            <a:r>
              <a:rPr lang="tr-TR" dirty="0">
                <a:latin typeface="Calibri" panose="020F0502020204030204" pitchFamily="34" charset="0"/>
                <a:cs typeface="Calibri" panose="020F0502020204030204" pitchFamily="34" charset="0"/>
              </a:rPr>
              <a:t>araştırmalarda veya uygulanan tedavi için normal olarak kullanılan diğer cihazlarla karşılıklı etkileşim risklerini;</a:t>
            </a:r>
          </a:p>
          <a:p>
            <a:pPr>
              <a:buFont typeface="+mj-lt"/>
              <a:buAutoNum type="alphaLcParenR" startAt="4"/>
            </a:pPr>
            <a:r>
              <a:rPr lang="tr-TR" dirty="0">
                <a:solidFill>
                  <a:srgbClr val="FF0000"/>
                </a:solidFill>
                <a:latin typeface="Calibri" panose="020F0502020204030204" pitchFamily="34" charset="0"/>
                <a:cs typeface="Calibri" panose="020F0502020204030204" pitchFamily="34" charset="0"/>
              </a:rPr>
              <a:t>bakım veya kalibrasyonun mümkün olmadığı durumda (implantlarda olduğu gibi), kullanılan materyallerin yaşlanmasından ya da herhangi bir ölçüm veya kontrol mekanizmasının doğruluğunu yitirmesinden ortaya çıkan riskleri.</a:t>
            </a: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21</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5-Nokta Yıldız 6"/>
          <p:cNvSpPr/>
          <p:nvPr/>
        </p:nvSpPr>
        <p:spPr>
          <a:xfrm>
            <a:off x="4889241" y="2547257"/>
            <a:ext cx="1371599" cy="54117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200" dirty="0"/>
              <a:t>NEW</a:t>
            </a:r>
          </a:p>
        </p:txBody>
      </p:sp>
    </p:spTree>
    <p:extLst>
      <p:ext uri="{BB962C8B-B14F-4D97-AF65-F5344CB8AC3E}">
        <p14:creationId xmlns:p14="http://schemas.microsoft.com/office/powerpoint/2010/main" val="5145883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solidFill>
                  <a:schemeClr val="tx1"/>
                </a:solidFill>
                <a:latin typeface="Calibri" panose="020F0502020204030204" pitchFamily="34" charset="0"/>
                <a:cs typeface="Calibri" panose="020F0502020204030204" pitchFamily="34" charset="0"/>
              </a:rPr>
              <a:t>14. Madde </a:t>
            </a:r>
            <a:r>
              <a:rPr lang="tr-TR" dirty="0">
                <a:solidFill>
                  <a:srgbClr val="FF0000"/>
                </a:solidFill>
                <a:latin typeface="Calibri" panose="020F0502020204030204" pitchFamily="34" charset="0"/>
                <a:cs typeface="Calibri" panose="020F0502020204030204" pitchFamily="34" charset="0"/>
              </a:rPr>
              <a:t>Cihazların yapısı ve çevreleriyle etkileşimi</a:t>
            </a:r>
          </a:p>
          <a:p>
            <a:pPr marL="0" indent="0">
              <a:buNone/>
            </a:pPr>
            <a:r>
              <a:rPr lang="tr-TR" dirty="0">
                <a:solidFill>
                  <a:schemeClr val="tx1"/>
                </a:solidFill>
                <a:latin typeface="Calibri" panose="020F0502020204030204" pitchFamily="34" charset="0"/>
                <a:cs typeface="Calibri" panose="020F0502020204030204" pitchFamily="34" charset="0"/>
              </a:rPr>
              <a:t>14.3. Madde; yanma ve patlama riskleri en aza indirgenmelidir. </a:t>
            </a:r>
            <a:r>
              <a:rPr lang="tr-TR" u="sng" dirty="0">
                <a:solidFill>
                  <a:schemeClr val="tx1"/>
                </a:solidFill>
                <a:latin typeface="Calibri" panose="020F0502020204030204" pitchFamily="34" charset="0"/>
                <a:cs typeface="Calibri" panose="020F0502020204030204" pitchFamily="34" charset="0"/>
              </a:rPr>
              <a:t>Amaçlanan kullanımı alevlenebilir veya patlayıcı maddeler ya da patlamaya neden olabilecek maddelere maruz kalmayı veya onların kullanımını içeren cihazlara özel ihtimam gösterilir.</a:t>
            </a:r>
          </a:p>
          <a:p>
            <a:pPr marL="0" indent="0">
              <a:buNone/>
            </a:pPr>
            <a:r>
              <a:rPr lang="tr-TR" b="1" dirty="0">
                <a:solidFill>
                  <a:schemeClr val="tx1"/>
                </a:solidFill>
                <a:latin typeface="Calibri" panose="020F0502020204030204" pitchFamily="34" charset="0"/>
                <a:cs typeface="Calibri" panose="020F0502020204030204" pitchFamily="34" charset="0"/>
              </a:rPr>
              <a:t>14.4. Madde; Cihazlar; ayarı, kalibrasyonu ve bakımı güvenli ve etkili biçimde yapılabilecek şekilde tasarlanır ve imal edilir.</a:t>
            </a:r>
          </a:p>
          <a:p>
            <a:pPr marL="0" indent="0">
              <a:buNone/>
            </a:pPr>
            <a:endParaRPr lang="tr-TR" b="1" dirty="0">
              <a:solidFill>
                <a:schemeClr val="tx1"/>
              </a:solidFill>
              <a:latin typeface="Calibri" panose="020F0502020204030204" pitchFamily="34" charset="0"/>
              <a:cs typeface="Calibri" panose="020F0502020204030204" pitchFamily="34" charset="0"/>
            </a:endParaRPr>
          </a:p>
          <a:p>
            <a:pPr marL="0" indent="0">
              <a:buNone/>
            </a:pPr>
            <a:r>
              <a:rPr lang="tr-TR" dirty="0">
                <a:solidFill>
                  <a:schemeClr val="tx1"/>
                </a:solidFill>
                <a:latin typeface="Calibri" panose="020F0502020204030204" pitchFamily="34" charset="0"/>
                <a:cs typeface="Calibri" panose="020F0502020204030204" pitchFamily="34" charset="0"/>
              </a:rPr>
              <a:t>14.5.Madde; Başka cihazlarla birlikte çalıştırılacaksa uyumlu olmalıdır.                </a:t>
            </a:r>
            <a:r>
              <a:rPr lang="tr-TR" dirty="0">
                <a:solidFill>
                  <a:srgbClr val="FF0000"/>
                </a:solidFill>
                <a:latin typeface="Calibri" panose="020F0502020204030204" pitchFamily="34" charset="0"/>
                <a:cs typeface="Calibri" panose="020F0502020204030204" pitchFamily="34" charset="0"/>
              </a:rPr>
              <a:t>Kullanılabilirlik çalışması</a:t>
            </a:r>
          </a:p>
          <a:p>
            <a:pPr marL="0" indent="0">
              <a:buNone/>
            </a:pPr>
            <a:r>
              <a:rPr lang="tr-TR" dirty="0">
                <a:solidFill>
                  <a:schemeClr val="tx1"/>
                </a:solidFill>
                <a:latin typeface="Calibri" panose="020F0502020204030204" pitchFamily="34" charset="0"/>
                <a:cs typeface="Calibri" panose="020F0502020204030204" pitchFamily="34" charset="0"/>
              </a:rPr>
              <a:t>14.6. Madde; Herhangi bir ölçme, izleme veya gösterge skalası varsa çevresel şartlar da dikkate alınarak tasarlanmalıdır.                              </a:t>
            </a:r>
            <a:r>
              <a:rPr lang="tr-TR" dirty="0">
                <a:solidFill>
                  <a:srgbClr val="FF0000"/>
                </a:solidFill>
                <a:latin typeface="Calibri" panose="020F0502020204030204" pitchFamily="34" charset="0"/>
                <a:cs typeface="Calibri" panose="020F0502020204030204" pitchFamily="34" charset="0"/>
              </a:rPr>
              <a:t>Kalibrasyonu yapılmalı, sıcaklık neme dayanıklı olmalıdır. </a:t>
            </a:r>
          </a:p>
          <a:p>
            <a:pPr marL="0" indent="0">
              <a:buNone/>
            </a:pPr>
            <a:r>
              <a:rPr lang="tr-TR" b="1" dirty="0">
                <a:solidFill>
                  <a:schemeClr val="tx1"/>
                </a:solidFill>
                <a:latin typeface="Calibri" panose="020F0502020204030204" pitchFamily="34" charset="0"/>
                <a:cs typeface="Calibri" panose="020F0502020204030204" pitchFamily="34" charset="0"/>
              </a:rPr>
              <a:t>14.7. Cihazlar; kullanıcı, hasta veya diğer kişiler tarafından cihazların ve ilişkili </a:t>
            </a:r>
            <a:r>
              <a:rPr lang="tr-TR" b="1" dirty="0">
                <a:solidFill>
                  <a:srgbClr val="FF0000"/>
                </a:solidFill>
                <a:latin typeface="Calibri" panose="020F0502020204030204" pitchFamily="34" charset="0"/>
                <a:cs typeface="Calibri" panose="020F0502020204030204" pitchFamily="34" charset="0"/>
              </a:rPr>
              <a:t>atık maddelerin güvenli </a:t>
            </a:r>
            <a:r>
              <a:rPr lang="tr-TR" b="1" dirty="0" err="1">
                <a:solidFill>
                  <a:srgbClr val="FF0000"/>
                </a:solidFill>
                <a:latin typeface="Calibri" panose="020F0502020204030204" pitchFamily="34" charset="0"/>
                <a:cs typeface="Calibri" panose="020F0502020204030204" pitchFamily="34" charset="0"/>
              </a:rPr>
              <a:t>bertarafını</a:t>
            </a:r>
            <a:r>
              <a:rPr lang="tr-TR" b="1" dirty="0">
                <a:solidFill>
                  <a:srgbClr val="FF0000"/>
                </a:solidFill>
                <a:latin typeface="Calibri" panose="020F0502020204030204" pitchFamily="34" charset="0"/>
                <a:cs typeface="Calibri" panose="020F0502020204030204" pitchFamily="34" charset="0"/>
              </a:rPr>
              <a:t> </a:t>
            </a:r>
            <a:r>
              <a:rPr lang="tr-TR" b="1" dirty="0">
                <a:solidFill>
                  <a:schemeClr val="tx1"/>
                </a:solidFill>
                <a:latin typeface="Calibri" panose="020F0502020204030204" pitchFamily="34" charset="0"/>
                <a:cs typeface="Calibri" panose="020F0502020204030204" pitchFamily="34" charset="0"/>
              </a:rPr>
              <a:t>kolaylaştıracak şekilde tasarlanır ve imal edilir. Bu amaçla; imalatçılar, cihazlarının kullanıldıktan sonra güvenli </a:t>
            </a:r>
            <a:r>
              <a:rPr lang="tr-TR" b="1" dirty="0" err="1">
                <a:solidFill>
                  <a:schemeClr val="tx1"/>
                </a:solidFill>
                <a:latin typeface="Calibri" panose="020F0502020204030204" pitchFamily="34" charset="0"/>
                <a:cs typeface="Calibri" panose="020F0502020204030204" pitchFamily="34" charset="0"/>
              </a:rPr>
              <a:t>bertarafına</a:t>
            </a:r>
            <a:r>
              <a:rPr lang="tr-TR" b="1" dirty="0">
                <a:solidFill>
                  <a:schemeClr val="tx1"/>
                </a:solidFill>
                <a:latin typeface="Calibri" panose="020F0502020204030204" pitchFamily="34" charset="0"/>
                <a:cs typeface="Calibri" panose="020F0502020204030204" pitchFamily="34" charset="0"/>
              </a:rPr>
              <a:t> yönelik prosedürler ve önlemler tanımlar ve bunları test eder. Bu tür prosedürler kullanım kılavuzunda tanımlanır.</a:t>
            </a: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22</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5-Nokta Yıldız 6"/>
          <p:cNvSpPr/>
          <p:nvPr/>
        </p:nvSpPr>
        <p:spPr>
          <a:xfrm>
            <a:off x="4494246" y="3231673"/>
            <a:ext cx="1371599" cy="54117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200" dirty="0"/>
              <a:t>NEW</a:t>
            </a:r>
          </a:p>
        </p:txBody>
      </p:sp>
      <p:sp>
        <p:nvSpPr>
          <p:cNvPr id="6" name="Sağ Ok 5"/>
          <p:cNvSpPr/>
          <p:nvPr/>
        </p:nvSpPr>
        <p:spPr>
          <a:xfrm>
            <a:off x="7673042" y="4063715"/>
            <a:ext cx="391886"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Sağ Ok 7"/>
          <p:cNvSpPr/>
          <p:nvPr/>
        </p:nvSpPr>
        <p:spPr>
          <a:xfrm>
            <a:off x="2658468" y="4730753"/>
            <a:ext cx="1231641" cy="130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5-Nokta Yıldız 8"/>
          <p:cNvSpPr/>
          <p:nvPr/>
        </p:nvSpPr>
        <p:spPr>
          <a:xfrm>
            <a:off x="3204309" y="5953336"/>
            <a:ext cx="1371599" cy="54117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200" dirty="0"/>
              <a:t>NEW</a:t>
            </a:r>
          </a:p>
        </p:txBody>
      </p:sp>
    </p:spTree>
    <p:extLst>
      <p:ext uri="{BB962C8B-B14F-4D97-AF65-F5344CB8AC3E}">
        <p14:creationId xmlns:p14="http://schemas.microsoft.com/office/powerpoint/2010/main" val="14372056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solidFill>
                  <a:schemeClr val="tx1"/>
                </a:solidFill>
                <a:latin typeface="Calibri" panose="020F0502020204030204" pitchFamily="34" charset="0"/>
                <a:cs typeface="Calibri" panose="020F0502020204030204" pitchFamily="34" charset="0"/>
              </a:rPr>
              <a:t>15. Madde </a:t>
            </a:r>
            <a:r>
              <a:rPr lang="tr-TR" dirty="0">
                <a:solidFill>
                  <a:srgbClr val="FF0000"/>
                </a:solidFill>
                <a:latin typeface="Calibri" panose="020F0502020204030204" pitchFamily="34" charset="0"/>
                <a:cs typeface="Calibri" panose="020F0502020204030204" pitchFamily="34" charset="0"/>
              </a:rPr>
              <a:t>Tanı veya ölçüm fonksiyonu olan cihazlar </a:t>
            </a:r>
            <a:endParaRPr lang="tr-TR" dirty="0">
              <a:latin typeface="Calibri" panose="020F0502020204030204" pitchFamily="34" charset="0"/>
              <a:cs typeface="Calibri" panose="020F0502020204030204" pitchFamily="34" charset="0"/>
            </a:endParaRPr>
          </a:p>
          <a:p>
            <a:pPr marL="0" indent="0">
              <a:buNone/>
            </a:pPr>
            <a:r>
              <a:rPr lang="tr-TR" dirty="0">
                <a:latin typeface="Calibri" panose="020F0502020204030204" pitchFamily="34" charset="0"/>
                <a:cs typeface="Calibri" panose="020F0502020204030204" pitchFamily="34" charset="0"/>
              </a:rPr>
              <a:t>15.1 </a:t>
            </a:r>
            <a:r>
              <a:rPr lang="tr-TR" dirty="0">
                <a:solidFill>
                  <a:srgbClr val="FF0000"/>
                </a:solidFill>
                <a:latin typeface="Calibri" panose="020F0502020204030204" pitchFamily="34" charset="0"/>
                <a:cs typeface="Calibri" panose="020F0502020204030204" pitchFamily="34" charset="0"/>
              </a:rPr>
              <a:t>doğruluğu, kesinliği ve tutarlılığı uygun bilimsel ve teknik yöntemlere </a:t>
            </a:r>
            <a:r>
              <a:rPr lang="tr-TR" dirty="0">
                <a:latin typeface="Calibri" panose="020F0502020204030204" pitchFamily="34" charset="0"/>
                <a:cs typeface="Calibri" panose="020F0502020204030204" pitchFamily="34" charset="0"/>
              </a:rPr>
              <a:t>dayanarak sağlayacak şekilde tasarlanır ve imal edilir. </a:t>
            </a:r>
          </a:p>
          <a:p>
            <a:pPr marL="0" indent="0">
              <a:buNone/>
            </a:pPr>
            <a:r>
              <a:rPr lang="tr-TR" dirty="0">
                <a:latin typeface="Calibri" panose="020F0502020204030204" pitchFamily="34" charset="0"/>
                <a:cs typeface="Calibri" panose="020F0502020204030204" pitchFamily="34" charset="0"/>
              </a:rPr>
              <a:t>15.2. Ölçüm fonksiyonu olan cihazlar tarafından yapılan ölçümler, 80/181/AET sayılı Konsey Direktifi hükümlerine uyan yasal birimlerle ifade edilir.	</a:t>
            </a:r>
          </a:p>
          <a:p>
            <a:pPr marL="0" indent="0">
              <a:buNone/>
            </a:pPr>
            <a:r>
              <a:rPr lang="tr-TR" dirty="0">
                <a:latin typeface="Calibri" panose="020F0502020204030204" pitchFamily="34" charset="0"/>
                <a:cs typeface="Calibri" panose="020F0502020204030204" pitchFamily="34" charset="0"/>
              </a:rPr>
              <a:t>16. Radyasyona karşı koruma</a:t>
            </a:r>
          </a:p>
          <a:p>
            <a:pPr marL="0" indent="0">
              <a:buNone/>
            </a:pPr>
            <a:r>
              <a:rPr lang="tr-TR" dirty="0">
                <a:latin typeface="Calibri" panose="020F0502020204030204" pitchFamily="34" charset="0"/>
                <a:cs typeface="Calibri" panose="020F0502020204030204" pitchFamily="34" charset="0"/>
              </a:rPr>
              <a:t>16.1 Genel</a:t>
            </a:r>
          </a:p>
          <a:p>
            <a:pPr>
              <a:buAutoNum type="alphaLcParenR"/>
            </a:pPr>
            <a:r>
              <a:rPr lang="tr-TR" dirty="0">
                <a:latin typeface="Calibri" panose="020F0502020204030204" pitchFamily="34" charset="0"/>
                <a:cs typeface="Calibri" panose="020F0502020204030204" pitchFamily="34" charset="0"/>
              </a:rPr>
              <a:t>Cihazlar, tedavi ile tanı amaçları için tanımlanmış uygun dozların uygulanmasını kısıtlamazken; </a:t>
            </a:r>
            <a:r>
              <a:rPr lang="tr-TR" dirty="0" err="1">
                <a:solidFill>
                  <a:srgbClr val="FF0000"/>
                </a:solidFill>
                <a:latin typeface="Calibri" panose="020F0502020204030204" pitchFamily="34" charset="0"/>
                <a:cs typeface="Calibri" panose="020F0502020204030204" pitchFamily="34" charset="0"/>
              </a:rPr>
              <a:t>maruziyetini</a:t>
            </a:r>
            <a:r>
              <a:rPr lang="tr-TR" dirty="0">
                <a:latin typeface="Calibri" panose="020F0502020204030204" pitchFamily="34" charset="0"/>
                <a:cs typeface="Calibri" panose="020F0502020204030204" pitchFamily="34" charset="0"/>
              </a:rPr>
              <a:t> kullanım amacıyla uyumlu olarak, mümkün olduğunca </a:t>
            </a:r>
            <a:r>
              <a:rPr lang="tr-TR" dirty="0">
                <a:solidFill>
                  <a:srgbClr val="FF0000"/>
                </a:solidFill>
                <a:latin typeface="Calibri" panose="020F0502020204030204" pitchFamily="34" charset="0"/>
                <a:cs typeface="Calibri" panose="020F0502020204030204" pitchFamily="34" charset="0"/>
              </a:rPr>
              <a:t>azaltacak</a:t>
            </a:r>
            <a:r>
              <a:rPr lang="tr-TR" dirty="0">
                <a:latin typeface="Calibri" panose="020F0502020204030204" pitchFamily="34" charset="0"/>
                <a:cs typeface="Calibri" panose="020F0502020204030204" pitchFamily="34" charset="0"/>
              </a:rPr>
              <a:t> şekilde tasarlanır, imal edilir ve ambalajlanır.</a:t>
            </a:r>
          </a:p>
          <a:p>
            <a:pPr>
              <a:buFont typeface="Wingdings 3" charset="2"/>
              <a:buAutoNum type="alphaLcParenR"/>
            </a:pPr>
            <a:r>
              <a:rPr lang="tr-TR" dirty="0">
                <a:solidFill>
                  <a:srgbClr val="FF0000"/>
                </a:solidFill>
                <a:latin typeface="Calibri" panose="020F0502020204030204" pitchFamily="34" charset="0"/>
                <a:cs typeface="Calibri" panose="020F0502020204030204" pitchFamily="34" charset="0"/>
              </a:rPr>
              <a:t>Tehlikeli veya potansiyel olarak tehlikeli radyasyon yayan cihazlara </a:t>
            </a:r>
            <a:r>
              <a:rPr lang="tr-TR" dirty="0">
                <a:latin typeface="Calibri" panose="020F0502020204030204" pitchFamily="34" charset="0"/>
                <a:cs typeface="Calibri" panose="020F0502020204030204" pitchFamily="34" charset="0"/>
              </a:rPr>
              <a:t>yönelik kullanma talimatlarında kurulum bilgileri, bakım bilgileri yer almalıdır. </a:t>
            </a:r>
          </a:p>
          <a:p>
            <a:pPr>
              <a:buAutoNum type="alphaLcParenR"/>
            </a:pPr>
            <a:endParaRPr lang="tr-TR" dirty="0">
              <a:latin typeface="Calibri" panose="020F0502020204030204" pitchFamily="34" charset="0"/>
              <a:cs typeface="Calibri" panose="020F0502020204030204" pitchFamily="34" charset="0"/>
            </a:endParaRPr>
          </a:p>
          <a:p>
            <a:pPr>
              <a:buAutoNum type="alphaLcParenR"/>
            </a:pPr>
            <a:endParaRPr lang="tr-TR" dirty="0">
              <a:latin typeface="Calibri" panose="020F0502020204030204" pitchFamily="34" charset="0"/>
              <a:cs typeface="Calibri" panose="020F0502020204030204" pitchFamily="34" charset="0"/>
            </a:endParaRPr>
          </a:p>
          <a:p>
            <a:pPr marL="0" indent="0">
              <a:buNone/>
            </a:pPr>
            <a:endParaRPr lang="tr-TR" b="1"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23</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07767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latin typeface="Calibri" panose="020F0502020204030204" pitchFamily="34" charset="0"/>
                <a:cs typeface="Calibri" panose="020F0502020204030204" pitchFamily="34" charset="0"/>
              </a:rPr>
              <a:t>16. Madde </a:t>
            </a:r>
            <a:r>
              <a:rPr lang="tr-TR" dirty="0">
                <a:solidFill>
                  <a:srgbClr val="FF0000"/>
                </a:solidFill>
                <a:latin typeface="Calibri" panose="020F0502020204030204" pitchFamily="34" charset="0"/>
                <a:cs typeface="Calibri" panose="020F0502020204030204" pitchFamily="34" charset="0"/>
              </a:rPr>
              <a:t>Radyasyona karşı koruma</a:t>
            </a:r>
          </a:p>
          <a:p>
            <a:pPr marL="0" indent="0">
              <a:buNone/>
            </a:pPr>
            <a:r>
              <a:rPr lang="tr-TR" dirty="0">
                <a:latin typeface="Calibri" panose="020F0502020204030204" pitchFamily="34" charset="0"/>
                <a:cs typeface="Calibri" panose="020F0502020204030204" pitchFamily="34" charset="0"/>
              </a:rPr>
              <a:t>16.2 Hedeflenen radyasyon</a:t>
            </a:r>
          </a:p>
          <a:p>
            <a:pPr>
              <a:buFont typeface="+mj-lt"/>
              <a:buAutoNum type="alphaLcParenR"/>
            </a:pPr>
            <a:r>
              <a:rPr lang="tr-TR" dirty="0">
                <a:solidFill>
                  <a:srgbClr val="FF0000"/>
                </a:solidFill>
                <a:latin typeface="Calibri" panose="020F0502020204030204" pitchFamily="34" charset="0"/>
                <a:cs typeface="Calibri" panose="020F0502020204030204" pitchFamily="34" charset="0"/>
              </a:rPr>
              <a:t>Tanısal radyoloji amaçlı iyonlaştırıcı radyasyon yayan cihazlar</a:t>
            </a:r>
            <a:r>
              <a:rPr lang="tr-TR" dirty="0">
                <a:latin typeface="Calibri" panose="020F0502020204030204" pitchFamily="34" charset="0"/>
                <a:cs typeface="Calibri" panose="020F0502020204030204" pitchFamily="34" charset="0"/>
              </a:rPr>
              <a:t>; hastanın ve kullanıcının </a:t>
            </a:r>
            <a:r>
              <a:rPr lang="tr-TR" dirty="0">
                <a:solidFill>
                  <a:srgbClr val="FF0000"/>
                </a:solidFill>
                <a:latin typeface="Calibri" panose="020F0502020204030204" pitchFamily="34" charset="0"/>
                <a:cs typeface="Calibri" panose="020F0502020204030204" pitchFamily="34" charset="0"/>
              </a:rPr>
              <a:t>radyasyona maruziyetini en aza indirirken,</a:t>
            </a:r>
            <a:r>
              <a:rPr lang="tr-TR" dirty="0">
                <a:latin typeface="Calibri" panose="020F0502020204030204" pitchFamily="34" charset="0"/>
                <a:cs typeface="Calibri" panose="020F0502020204030204" pitchFamily="34" charset="0"/>
              </a:rPr>
              <a:t> </a:t>
            </a:r>
            <a:r>
              <a:rPr lang="tr-TR" dirty="0">
                <a:solidFill>
                  <a:srgbClr val="FF0000"/>
                </a:solidFill>
                <a:latin typeface="Calibri" panose="020F0502020204030204" pitchFamily="34" charset="0"/>
                <a:cs typeface="Calibri" panose="020F0502020204030204" pitchFamily="34" charset="0"/>
              </a:rPr>
              <a:t>hedeflenen tıbbi amaca uygun bir görüntü ve/veya çıktı kalites</a:t>
            </a:r>
            <a:r>
              <a:rPr lang="tr-TR" dirty="0">
                <a:latin typeface="Calibri" panose="020F0502020204030204" pitchFamily="34" charset="0"/>
                <a:cs typeface="Calibri" panose="020F0502020204030204" pitchFamily="34" charset="0"/>
              </a:rPr>
              <a:t>i elde edecek şekilde tasarlanır ve imal edilir.</a:t>
            </a:r>
          </a:p>
          <a:p>
            <a:pPr>
              <a:buFont typeface="+mj-lt"/>
              <a:buAutoNum type="alphaLcParenR"/>
            </a:pPr>
            <a:r>
              <a:rPr lang="tr-TR" dirty="0">
                <a:latin typeface="Calibri" panose="020F0502020204030204" pitchFamily="34" charset="0"/>
                <a:cs typeface="Calibri" panose="020F0502020204030204" pitchFamily="34" charset="0"/>
              </a:rPr>
              <a:t>İyonlaştırıcı radyasyon yayan ve terapötik radyoloji amaçlı olan cihazlar; verilen dozun, ışın tipinin, enerjinin ve uygun olduğu hallerde radyasyon kalitesinin güvenilir bir şekilde izlenmesine ve kontrolüne olanak verecek şekilde tasarlanır ve imal edilir.</a:t>
            </a:r>
          </a:p>
          <a:p>
            <a:pPr marL="0" indent="0">
              <a:buNone/>
            </a:pPr>
            <a:r>
              <a:rPr lang="tr-TR" u="sng" dirty="0">
                <a:latin typeface="Calibri" panose="020F0502020204030204" pitchFamily="34" charset="0"/>
                <a:cs typeface="Calibri" panose="020F0502020204030204" pitchFamily="34" charset="0"/>
              </a:rPr>
              <a:t>16.3 Cihazlar; hastaların, kullanıcıların ve diğer kişilerin amaçlanmayan, kaçak veya saçılmış radyasyona maruziyetini mümkün olduğunca azaltacak şekilde tasarlanır ve imal edilir.</a:t>
            </a:r>
          </a:p>
          <a:p>
            <a:pPr marL="0" indent="0">
              <a:buNone/>
            </a:pPr>
            <a:r>
              <a:rPr lang="tr-TR" u="sng" dirty="0">
                <a:latin typeface="Calibri" panose="020F0502020204030204" pitchFamily="34" charset="0"/>
                <a:cs typeface="Calibri" panose="020F0502020204030204" pitchFamily="34" charset="0"/>
              </a:rPr>
              <a:t>16.4 İyonlaştırıcı radyasyon</a:t>
            </a:r>
          </a:p>
          <a:p>
            <a:pPr>
              <a:buFont typeface="+mj-lt"/>
              <a:buAutoNum type="alphaLcParenR"/>
            </a:pPr>
            <a:r>
              <a:rPr lang="tr-TR" u="sng" dirty="0">
                <a:latin typeface="Calibri" panose="020F0502020204030204" pitchFamily="34" charset="0"/>
                <a:cs typeface="Calibri" panose="020F0502020204030204" pitchFamily="34" charset="0"/>
              </a:rPr>
              <a:t>İyonlaştırıcı radyasyon yayması amaçlanan cihazlar; 2013/59/</a:t>
            </a:r>
            <a:r>
              <a:rPr lang="tr-TR" u="sng" dirty="0" err="1">
                <a:latin typeface="Calibri" panose="020F0502020204030204" pitchFamily="34" charset="0"/>
                <a:cs typeface="Calibri" panose="020F0502020204030204" pitchFamily="34" charset="0"/>
              </a:rPr>
              <a:t>Euratom</a:t>
            </a:r>
            <a:r>
              <a:rPr lang="tr-TR" u="sng" dirty="0">
                <a:latin typeface="Calibri" panose="020F0502020204030204" pitchFamily="34" charset="0"/>
                <a:cs typeface="Calibri" panose="020F0502020204030204" pitchFamily="34" charset="0"/>
              </a:rPr>
              <a:t> </a:t>
            </a:r>
            <a:r>
              <a:rPr lang="tr-TR" u="sng" dirty="0" err="1">
                <a:latin typeface="Calibri" panose="020F0502020204030204" pitchFamily="34" charset="0"/>
                <a:cs typeface="Calibri" panose="020F0502020204030204" pitchFamily="34" charset="0"/>
              </a:rPr>
              <a:t>Direktifi’nin</a:t>
            </a:r>
            <a:r>
              <a:rPr lang="tr-TR" u="sng" dirty="0">
                <a:latin typeface="Calibri" panose="020F0502020204030204" pitchFamily="34" charset="0"/>
                <a:cs typeface="Calibri" panose="020F0502020204030204" pitchFamily="34" charset="0"/>
              </a:rPr>
              <a:t> gereklilikleri dikkate alınarak tasarlanır ve imal edilir.</a:t>
            </a:r>
          </a:p>
          <a:p>
            <a:pPr>
              <a:buFont typeface="+mj-lt"/>
              <a:buAutoNum type="alphaLcParenR"/>
            </a:pPr>
            <a:r>
              <a:rPr lang="tr-TR" u="sng" dirty="0">
                <a:latin typeface="Calibri" panose="020F0502020204030204" pitchFamily="34" charset="0"/>
                <a:cs typeface="Calibri" panose="020F0502020204030204" pitchFamily="34" charset="0"/>
              </a:rPr>
              <a:t>Yayılan radyasyonun niceliğinin, geometrisinin ve niteliğinin değiştirilebilmesini ve kontrol edilebilmesini ve mümkünse, tedavi boyunca izlenebilmesini sağlayacak şekilde tasarlanır ve imal edilir.</a:t>
            </a:r>
          </a:p>
          <a:p>
            <a:pPr marL="0" indent="0">
              <a:buNone/>
            </a:pPr>
            <a:endParaRPr lang="tr-TR" u="sng" dirty="0">
              <a:latin typeface="Calibri" panose="020F0502020204030204" pitchFamily="34" charset="0"/>
              <a:cs typeface="Calibri" panose="020F0502020204030204" pitchFamily="34" charset="0"/>
            </a:endParaRPr>
          </a:p>
          <a:p>
            <a:pPr marL="0" indent="0">
              <a:buNone/>
            </a:pPr>
            <a:endParaRPr lang="tr-TR" u="sng" dirty="0">
              <a:latin typeface="Calibri" panose="020F0502020204030204" pitchFamily="34" charset="0"/>
              <a:cs typeface="Calibri" panose="020F0502020204030204" pitchFamily="34" charset="0"/>
            </a:endParaRPr>
          </a:p>
          <a:p>
            <a:pPr marL="0" indent="0">
              <a:buNone/>
            </a:pPr>
            <a:endParaRPr lang="tr-TR" u="sng" dirty="0">
              <a:latin typeface="Calibri" panose="020F0502020204030204" pitchFamily="34" charset="0"/>
              <a:cs typeface="Calibri" panose="020F0502020204030204" pitchFamily="34" charset="0"/>
            </a:endParaRPr>
          </a:p>
          <a:p>
            <a:pPr>
              <a:buAutoNum type="alphaLcParenR"/>
            </a:pPr>
            <a:endParaRPr lang="tr-TR" dirty="0">
              <a:latin typeface="Calibri" panose="020F0502020204030204" pitchFamily="34" charset="0"/>
              <a:cs typeface="Calibri" panose="020F0502020204030204" pitchFamily="34" charset="0"/>
            </a:endParaRPr>
          </a:p>
          <a:p>
            <a:pPr marL="0" indent="0">
              <a:buNone/>
            </a:pPr>
            <a:endParaRPr lang="tr-TR" b="1"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24</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585300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a:buFont typeface="+mj-lt"/>
              <a:buAutoNum type="alphaLcParenR" startAt="3"/>
            </a:pPr>
            <a:r>
              <a:rPr lang="tr-TR" u="sng" dirty="0">
                <a:latin typeface="Calibri" panose="020F0502020204030204" pitchFamily="34" charset="0"/>
                <a:cs typeface="Calibri" panose="020F0502020204030204" pitchFamily="34" charset="0"/>
              </a:rPr>
              <a:t>Tanısal radyoloji amaçlı iyonlaştırıcı radyasyon yayan cihazlar; hastanın ve kullanıcının radyasyona maruziyetini en aza indirirken, hedeflenen tıbbi amaca uygun bir görüntü ve/veya çıktı kalitesi elde edecek şekilde tasarlanır ve imal edilir.</a:t>
            </a:r>
          </a:p>
          <a:p>
            <a:pPr>
              <a:buFont typeface="+mj-lt"/>
              <a:buAutoNum type="alphaLcParenR" startAt="3"/>
            </a:pPr>
            <a:r>
              <a:rPr lang="tr-TR" u="sng" dirty="0">
                <a:latin typeface="Calibri" panose="020F0502020204030204" pitchFamily="34" charset="0"/>
                <a:cs typeface="Calibri" panose="020F0502020204030204" pitchFamily="34" charset="0"/>
              </a:rPr>
              <a:t>İyonlaştırıcı radyasyon yayan ve terapötik radyoloji amaçlı olan cihazlar; verilen dozun, ışın tipinin, enerjinin ve uygun olduğu hallerde radyasyon kalitesinin güvenilir bir şekilde izlenmesine ve kontrolüne olanak verecek şekilde tasarlanır ve imal edilir.</a:t>
            </a:r>
          </a:p>
          <a:p>
            <a:pPr marL="0" indent="0">
              <a:buNone/>
            </a:pPr>
            <a:r>
              <a:rPr lang="tr-TR" dirty="0">
                <a:latin typeface="Calibri" panose="020F0502020204030204" pitchFamily="34" charset="0"/>
                <a:cs typeface="Calibri" panose="020F0502020204030204" pitchFamily="34" charset="0"/>
              </a:rPr>
              <a:t>17. Madde </a:t>
            </a:r>
            <a:r>
              <a:rPr lang="tr-TR" dirty="0">
                <a:solidFill>
                  <a:srgbClr val="FF0000"/>
                </a:solidFill>
                <a:latin typeface="Calibri" panose="020F0502020204030204" pitchFamily="34" charset="0"/>
                <a:cs typeface="Calibri" panose="020F0502020204030204" pitchFamily="34" charset="0"/>
              </a:rPr>
              <a:t>Elektronik programlanabilir sistemler – elektronik programlanabilir sistemler içeren cihazlar ve kendi başına cihaz olan yazılımlar</a:t>
            </a:r>
          </a:p>
          <a:p>
            <a:pPr marL="0" indent="0">
              <a:buNone/>
            </a:pPr>
            <a:r>
              <a:rPr lang="tr-TR" dirty="0">
                <a:latin typeface="Calibri" panose="020F0502020204030204" pitchFamily="34" charset="0"/>
                <a:cs typeface="Calibri" panose="020F0502020204030204" pitchFamily="34" charset="0"/>
              </a:rPr>
              <a:t>17.1 Yazılımlar dahil olmak üzere, </a:t>
            </a:r>
            <a:r>
              <a:rPr lang="tr-TR" dirty="0">
                <a:solidFill>
                  <a:srgbClr val="FF0000"/>
                </a:solidFill>
                <a:latin typeface="Calibri" panose="020F0502020204030204" pitchFamily="34" charset="0"/>
                <a:cs typeface="Calibri" panose="020F0502020204030204" pitchFamily="34" charset="0"/>
              </a:rPr>
              <a:t>elektronik programlanabilir sistemler içeren cihazlar </a:t>
            </a:r>
            <a:r>
              <a:rPr lang="tr-TR" dirty="0">
                <a:latin typeface="Calibri" panose="020F0502020204030204" pitchFamily="34" charset="0"/>
                <a:cs typeface="Calibri" panose="020F0502020204030204" pitchFamily="34" charset="0"/>
              </a:rPr>
              <a:t>ya da kendi başına cihaz olan yazılımlar; </a:t>
            </a:r>
            <a:r>
              <a:rPr lang="tr-TR" dirty="0">
                <a:solidFill>
                  <a:srgbClr val="FF0000"/>
                </a:solidFill>
                <a:latin typeface="Calibri" panose="020F0502020204030204" pitchFamily="34" charset="0"/>
                <a:cs typeface="Calibri" panose="020F0502020204030204" pitchFamily="34" charset="0"/>
              </a:rPr>
              <a:t>tekrarlanabilirliği, güvenilirliği ve performansı </a:t>
            </a:r>
            <a:r>
              <a:rPr lang="tr-TR" dirty="0">
                <a:latin typeface="Calibri" panose="020F0502020204030204" pitchFamily="34" charset="0"/>
                <a:cs typeface="Calibri" panose="020F0502020204030204" pitchFamily="34" charset="0"/>
              </a:rPr>
              <a:t>amaçlanan kullanımları doğrultusunda sağlamak üzere tasarlanır.</a:t>
            </a:r>
          </a:p>
          <a:p>
            <a:pPr marL="0" indent="0">
              <a:buNone/>
            </a:pPr>
            <a:r>
              <a:rPr lang="tr-TR" dirty="0">
                <a:latin typeface="Calibri" panose="020F0502020204030204" pitchFamily="34" charset="0"/>
                <a:cs typeface="Calibri" panose="020F0502020204030204" pitchFamily="34" charset="0"/>
              </a:rPr>
              <a:t>17.2 </a:t>
            </a:r>
            <a:r>
              <a:rPr lang="tr-TR" dirty="0">
                <a:solidFill>
                  <a:srgbClr val="FF0000"/>
                </a:solidFill>
                <a:latin typeface="Calibri" panose="020F0502020204030204" pitchFamily="34" charset="0"/>
                <a:cs typeface="Calibri" panose="020F0502020204030204" pitchFamily="34" charset="0"/>
              </a:rPr>
              <a:t>Yazılım içeren cihazlar veya kendi başına cihaz olan yazılımlar </a:t>
            </a:r>
            <a:r>
              <a:rPr lang="tr-TR" dirty="0">
                <a:latin typeface="Calibri" panose="020F0502020204030204" pitchFamily="34" charset="0"/>
                <a:cs typeface="Calibri" panose="020F0502020204030204" pitchFamily="34" charset="0"/>
              </a:rPr>
              <a:t>söz konusu olduğunda; yazılımlar, geliştirme yaşam döngüsü ve bilgi güvenliği dahil olmak üzere risk yönetimi, doğrulama ve validasyon ilkeleri dikkate alınarak en son teknolojik gelişmelere uygun olarak geliştirilir ve imal edilir.</a:t>
            </a:r>
          </a:p>
          <a:p>
            <a:pPr marL="0" indent="0">
              <a:buNone/>
            </a:pPr>
            <a:endParaRPr lang="tr-TR" u="sng" dirty="0">
              <a:latin typeface="Calibri" panose="020F0502020204030204" pitchFamily="34" charset="0"/>
              <a:cs typeface="Calibri" panose="020F0502020204030204" pitchFamily="34" charset="0"/>
            </a:endParaRPr>
          </a:p>
          <a:p>
            <a:pPr>
              <a:buAutoNum type="alphaLcParenR"/>
            </a:pPr>
            <a:endParaRPr lang="tr-TR" dirty="0">
              <a:latin typeface="Calibri" panose="020F0502020204030204" pitchFamily="34" charset="0"/>
              <a:cs typeface="Calibri" panose="020F0502020204030204" pitchFamily="34" charset="0"/>
            </a:endParaRPr>
          </a:p>
          <a:p>
            <a:pPr marL="0" indent="0">
              <a:buNone/>
            </a:pPr>
            <a:endParaRPr lang="tr-TR" b="1"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25</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851400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lnSpcReduction="10000"/>
          </a:bodyPr>
          <a:lstStyle/>
          <a:p>
            <a:pPr marL="0" indent="0">
              <a:buNone/>
            </a:pPr>
            <a:r>
              <a:rPr lang="tr-TR" dirty="0">
                <a:latin typeface="Calibri" panose="020F0502020204030204" pitchFamily="34" charset="0"/>
                <a:cs typeface="Calibri" panose="020F0502020204030204" pitchFamily="34" charset="0"/>
              </a:rPr>
              <a:t>17. Madde </a:t>
            </a:r>
            <a:r>
              <a:rPr lang="tr-TR" dirty="0">
                <a:solidFill>
                  <a:srgbClr val="FF0000"/>
                </a:solidFill>
                <a:latin typeface="Calibri" panose="020F0502020204030204" pitchFamily="34" charset="0"/>
                <a:cs typeface="Calibri" panose="020F0502020204030204" pitchFamily="34" charset="0"/>
              </a:rPr>
              <a:t>Elektronik programlanabilir sistemler – elektronik programlanabilir sistemler içeren cihazlar ve kendi başına cihaz olan yazılımlar</a:t>
            </a:r>
          </a:p>
          <a:p>
            <a:pPr marL="0" indent="0">
              <a:buNone/>
            </a:pPr>
            <a:r>
              <a:rPr lang="tr-TR" b="1" dirty="0">
                <a:latin typeface="Calibri" panose="020F0502020204030204" pitchFamily="34" charset="0"/>
                <a:cs typeface="Calibri" panose="020F0502020204030204" pitchFamily="34" charset="0"/>
              </a:rPr>
              <a:t>17.3  Bu Kesimde atıfta bulunulan </a:t>
            </a:r>
            <a:r>
              <a:rPr lang="tr-TR" b="1" dirty="0">
                <a:solidFill>
                  <a:srgbClr val="FF0000"/>
                </a:solidFill>
                <a:latin typeface="Calibri" panose="020F0502020204030204" pitchFamily="34" charset="0"/>
                <a:cs typeface="Calibri" panose="020F0502020204030204" pitchFamily="34" charset="0"/>
              </a:rPr>
              <a:t>mobil bilgi işleme platformlarıyla birlikte kullanılması amaçlanan yazılımlar</a:t>
            </a:r>
            <a:r>
              <a:rPr lang="tr-TR" b="1" dirty="0">
                <a:latin typeface="Calibri" panose="020F0502020204030204" pitchFamily="34" charset="0"/>
                <a:cs typeface="Calibri" panose="020F0502020204030204" pitchFamily="34" charset="0"/>
              </a:rPr>
              <a:t>, </a:t>
            </a:r>
            <a:r>
              <a:rPr lang="tr-TR" b="1" dirty="0">
                <a:solidFill>
                  <a:srgbClr val="FF0000"/>
                </a:solidFill>
                <a:latin typeface="Calibri" panose="020F0502020204030204" pitchFamily="34" charset="0"/>
                <a:cs typeface="Calibri" panose="020F0502020204030204" pitchFamily="34" charset="0"/>
              </a:rPr>
              <a:t>mobil platformun spesifik özellikleri (ör. ekranın boyutu ve kontrast oranı) ve onların kullanımlarıyla ilgili dış faktörler (ışık veya gürültü seviyesine göre değişen ortam) dikkate alınarak tasarlanır ve imal edilir</a:t>
            </a:r>
            <a:r>
              <a:rPr lang="tr-TR" b="1" dirty="0">
                <a:latin typeface="Calibri" panose="020F0502020204030204" pitchFamily="34" charset="0"/>
                <a:cs typeface="Calibri" panose="020F0502020204030204" pitchFamily="34" charset="0"/>
              </a:rPr>
              <a:t>.</a:t>
            </a:r>
          </a:p>
          <a:p>
            <a:pPr marL="0" indent="0">
              <a:buNone/>
            </a:pPr>
            <a:endParaRPr lang="tr-TR" b="1" dirty="0">
              <a:latin typeface="Calibri" panose="020F0502020204030204" pitchFamily="34" charset="0"/>
              <a:cs typeface="Calibri" panose="020F0502020204030204" pitchFamily="34" charset="0"/>
            </a:endParaRPr>
          </a:p>
          <a:p>
            <a:pPr marL="0" indent="0">
              <a:buNone/>
            </a:pPr>
            <a:r>
              <a:rPr lang="tr-TR" b="1" dirty="0">
                <a:latin typeface="Calibri" panose="020F0502020204030204" pitchFamily="34" charset="0"/>
                <a:cs typeface="Calibri" panose="020F0502020204030204" pitchFamily="34" charset="0"/>
              </a:rPr>
              <a:t>17.4. İmalatçılar, yazılımın amaçlandığı şekilde çalışması için gerekli olan; donanım, BT ağları özellikleri ve yetkisiz erişime karşı koruma da dahil olmak üzere BT güvenlik önlemleri ile ilgili asgari gereklilikleri belirler</a:t>
            </a:r>
          </a:p>
          <a:p>
            <a:pPr marL="0" indent="0">
              <a:buNone/>
            </a:pPr>
            <a:r>
              <a:rPr lang="tr-TR" dirty="0">
                <a:latin typeface="Calibri" panose="020F0502020204030204" pitchFamily="34" charset="0"/>
                <a:cs typeface="Calibri" panose="020F0502020204030204" pitchFamily="34" charset="0"/>
              </a:rPr>
              <a:t>18. Madde </a:t>
            </a:r>
            <a:r>
              <a:rPr lang="tr-TR" dirty="0">
                <a:solidFill>
                  <a:srgbClr val="FF0000"/>
                </a:solidFill>
                <a:latin typeface="Calibri" panose="020F0502020204030204" pitchFamily="34" charset="0"/>
                <a:cs typeface="Calibri" panose="020F0502020204030204" pitchFamily="34" charset="0"/>
              </a:rPr>
              <a:t>Aktif cihazlar ve onlara bağlanan cihazlar             </a:t>
            </a:r>
          </a:p>
          <a:p>
            <a:pPr marL="0" indent="0">
              <a:buNone/>
            </a:pPr>
            <a:r>
              <a:rPr lang="tr-TR" dirty="0">
                <a:latin typeface="Calibri" panose="020F0502020204030204" pitchFamily="34" charset="0"/>
                <a:cs typeface="Calibri" panose="020F0502020204030204" pitchFamily="34" charset="0"/>
              </a:rPr>
              <a:t>18.1. Vücuda </a:t>
            </a:r>
            <a:r>
              <a:rPr lang="tr-TR" dirty="0" err="1">
                <a:latin typeface="Calibri" panose="020F0502020204030204" pitchFamily="34" charset="0"/>
                <a:cs typeface="Calibri" panose="020F0502020204030204" pitchFamily="34" charset="0"/>
              </a:rPr>
              <a:t>implante</a:t>
            </a:r>
            <a:r>
              <a:rPr lang="tr-TR" dirty="0">
                <a:latin typeface="Calibri" panose="020F0502020204030204" pitchFamily="34" charset="0"/>
                <a:cs typeface="Calibri" panose="020F0502020204030204" pitchFamily="34" charset="0"/>
              </a:rPr>
              <a:t> edilmeyen aktif cihazlar için, tek hata durumu halinde, ortaya çıkan riskleri gidermek veya mümkün olduğunca azaltmak için uygun yollar kabul edilir.</a:t>
            </a:r>
          </a:p>
          <a:p>
            <a:pPr marL="0" indent="0">
              <a:buNone/>
            </a:pPr>
            <a:r>
              <a:rPr lang="tr-TR" dirty="0">
                <a:latin typeface="Calibri" panose="020F0502020204030204" pitchFamily="34" charset="0"/>
                <a:cs typeface="Calibri" panose="020F0502020204030204" pitchFamily="34" charset="0"/>
              </a:rPr>
              <a:t>18.2. </a:t>
            </a:r>
            <a:r>
              <a:rPr lang="tr-TR" dirty="0">
                <a:solidFill>
                  <a:srgbClr val="FF0000"/>
                </a:solidFill>
                <a:latin typeface="Calibri" panose="020F0502020204030204" pitchFamily="34" charset="0"/>
                <a:cs typeface="Calibri" panose="020F0502020204030204" pitchFamily="34" charset="0"/>
              </a:rPr>
              <a:t>Hastanın güvenliğinin dahili bir güç kaynağına bağlı olduğu cihazlar</a:t>
            </a:r>
            <a:r>
              <a:rPr lang="tr-TR" dirty="0">
                <a:latin typeface="Calibri" panose="020F0502020204030204" pitchFamily="34" charset="0"/>
                <a:cs typeface="Calibri" panose="020F0502020204030204" pitchFamily="34" charset="0"/>
              </a:rPr>
              <a:t>, </a:t>
            </a:r>
            <a:r>
              <a:rPr lang="tr-TR" dirty="0">
                <a:solidFill>
                  <a:srgbClr val="FF0000"/>
                </a:solidFill>
                <a:latin typeface="Calibri" panose="020F0502020204030204" pitchFamily="34" charset="0"/>
                <a:cs typeface="Calibri" panose="020F0502020204030204" pitchFamily="34" charset="0"/>
              </a:rPr>
              <a:t>güç kaynağının durumunu belirleyecek araçlarla ve güç kaynağının kapasitesinin kritik olması durumuna yönelik uygun bir uyarıyla veya işaretle </a:t>
            </a:r>
            <a:r>
              <a:rPr lang="tr-TR" dirty="0" err="1">
                <a:solidFill>
                  <a:srgbClr val="FF0000"/>
                </a:solidFill>
                <a:latin typeface="Calibri" panose="020F0502020204030204" pitchFamily="34" charset="0"/>
                <a:cs typeface="Calibri" panose="020F0502020204030204" pitchFamily="34" charset="0"/>
              </a:rPr>
              <a:t>teçhizatlandırılır</a:t>
            </a:r>
            <a:r>
              <a:rPr lang="tr-TR" dirty="0">
                <a:solidFill>
                  <a:srgbClr val="FF0000"/>
                </a:solidFill>
                <a:latin typeface="Calibri" panose="020F0502020204030204" pitchFamily="34" charset="0"/>
                <a:cs typeface="Calibri" panose="020F0502020204030204" pitchFamily="34" charset="0"/>
              </a:rPr>
              <a:t>. Gerektiği takdirde; bu tür uyarı veya işaret, güç kaynağı kritik hale gelmeden önce verilir.</a:t>
            </a:r>
          </a:p>
          <a:p>
            <a:pPr marL="0" indent="0">
              <a:buNone/>
            </a:pPr>
            <a:r>
              <a:rPr lang="tr-TR" dirty="0">
                <a:latin typeface="Calibri" panose="020F0502020204030204" pitchFamily="34" charset="0"/>
                <a:cs typeface="Calibri" panose="020F0502020204030204" pitchFamily="34" charset="0"/>
              </a:rPr>
              <a:t>18.3. </a:t>
            </a:r>
            <a:r>
              <a:rPr lang="tr-TR" dirty="0">
                <a:solidFill>
                  <a:srgbClr val="FF0000"/>
                </a:solidFill>
                <a:latin typeface="Calibri" panose="020F0502020204030204" pitchFamily="34" charset="0"/>
                <a:cs typeface="Calibri" panose="020F0502020204030204" pitchFamily="34" charset="0"/>
              </a:rPr>
              <a:t>Hastanın güvenliğinin harici bir güç kaynağına bağlı olduğu cihazlar, herhangi bir güç kesintisini bildirmek üzere bir alarm sistemi içerir.</a:t>
            </a:r>
          </a:p>
          <a:p>
            <a:pPr>
              <a:buAutoNum type="alphaLcParenR"/>
            </a:pPr>
            <a:endParaRPr lang="tr-TR" dirty="0">
              <a:latin typeface="Calibri" panose="020F0502020204030204" pitchFamily="34" charset="0"/>
              <a:cs typeface="Calibri" panose="020F0502020204030204" pitchFamily="34" charset="0"/>
            </a:endParaRPr>
          </a:p>
          <a:p>
            <a:pPr marL="0" indent="0">
              <a:buNone/>
            </a:pPr>
            <a:endParaRPr lang="tr-TR" b="1"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26</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5-Nokta Yıldız 6"/>
          <p:cNvSpPr/>
          <p:nvPr/>
        </p:nvSpPr>
        <p:spPr>
          <a:xfrm>
            <a:off x="4575136" y="2885860"/>
            <a:ext cx="2080726" cy="51225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a:t>
            </a:r>
          </a:p>
        </p:txBody>
      </p:sp>
      <p:sp>
        <p:nvSpPr>
          <p:cNvPr id="8" name="Oval Belirtme Çizgisi 7"/>
          <p:cNvSpPr/>
          <p:nvPr/>
        </p:nvSpPr>
        <p:spPr>
          <a:xfrm>
            <a:off x="5944105" y="3787995"/>
            <a:ext cx="4292082" cy="597158"/>
          </a:xfrm>
          <a:prstGeom prst="wedgeEllipse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tr-TR" dirty="0"/>
              <a:t>EN ISO 60601 standartları , LVD, EMC testleri</a:t>
            </a:r>
          </a:p>
        </p:txBody>
      </p:sp>
    </p:spTree>
    <p:extLst>
      <p:ext uri="{BB962C8B-B14F-4D97-AF65-F5344CB8AC3E}">
        <p14:creationId xmlns:p14="http://schemas.microsoft.com/office/powerpoint/2010/main" val="23526409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latin typeface="Calibri" panose="020F0502020204030204" pitchFamily="34" charset="0"/>
                <a:cs typeface="Calibri" panose="020F0502020204030204" pitchFamily="34" charset="0"/>
              </a:rPr>
              <a:t>18. Madde </a:t>
            </a:r>
            <a:r>
              <a:rPr lang="tr-TR" dirty="0">
                <a:solidFill>
                  <a:srgbClr val="FF0000"/>
                </a:solidFill>
                <a:latin typeface="Calibri" panose="020F0502020204030204" pitchFamily="34" charset="0"/>
                <a:cs typeface="Calibri" panose="020F0502020204030204" pitchFamily="34" charset="0"/>
              </a:rPr>
              <a:t>Aktif cihazlar ve onlara bağlanan cihazlar   </a:t>
            </a:r>
          </a:p>
          <a:p>
            <a:pPr marL="0" indent="0">
              <a:buNone/>
            </a:pPr>
            <a:r>
              <a:rPr lang="tr-TR" dirty="0">
                <a:latin typeface="Calibri" panose="020F0502020204030204" pitchFamily="34" charset="0"/>
                <a:cs typeface="Calibri" panose="020F0502020204030204" pitchFamily="34" charset="0"/>
              </a:rPr>
              <a:t> 18.4. </a:t>
            </a:r>
            <a:r>
              <a:rPr lang="tr-TR" dirty="0">
                <a:solidFill>
                  <a:srgbClr val="FF0000"/>
                </a:solidFill>
                <a:latin typeface="Calibri" panose="020F0502020204030204" pitchFamily="34" charset="0"/>
                <a:cs typeface="Calibri" panose="020F0502020204030204" pitchFamily="34" charset="0"/>
              </a:rPr>
              <a:t>Hastanın bir veya daha fazla klinik parametresini izleme amaçlı cihazlar</a:t>
            </a:r>
            <a:r>
              <a:rPr lang="tr-TR" dirty="0">
                <a:latin typeface="Calibri" panose="020F0502020204030204" pitchFamily="34" charset="0"/>
                <a:cs typeface="Calibri" panose="020F0502020204030204" pitchFamily="34" charset="0"/>
              </a:rPr>
              <a:t>; ölüme ya da hastanın sağlık durumunda ciddi bozulmaya yol açabilecek durumlarda kullanıcıyı uyarmak üzere </a:t>
            </a:r>
            <a:r>
              <a:rPr lang="tr-TR" dirty="0">
                <a:solidFill>
                  <a:srgbClr val="FF0000"/>
                </a:solidFill>
                <a:latin typeface="Calibri" panose="020F0502020204030204" pitchFamily="34" charset="0"/>
                <a:cs typeface="Calibri" panose="020F0502020204030204" pitchFamily="34" charset="0"/>
              </a:rPr>
              <a:t>uygun alarm sistemleriyle </a:t>
            </a:r>
            <a:r>
              <a:rPr lang="tr-TR" dirty="0">
                <a:latin typeface="Calibri" panose="020F0502020204030204" pitchFamily="34" charset="0"/>
                <a:cs typeface="Calibri" panose="020F0502020204030204" pitchFamily="34" charset="0"/>
              </a:rPr>
              <a:t>donatılır.</a:t>
            </a:r>
          </a:p>
          <a:p>
            <a:pPr marL="0" indent="0">
              <a:buNone/>
            </a:pPr>
            <a:r>
              <a:rPr lang="tr-TR" dirty="0">
                <a:latin typeface="Calibri" panose="020F0502020204030204" pitchFamily="34" charset="0"/>
                <a:cs typeface="Calibri" panose="020F0502020204030204" pitchFamily="34" charset="0"/>
              </a:rPr>
              <a:t>18.5. Cihazlar; söz konusu cihazın veya kullanımının amaçlandığı ortamdaki diğer cihazların ya da ekipmanların çalışmasını bozabilecek </a:t>
            </a:r>
            <a:r>
              <a:rPr lang="tr-TR" dirty="0">
                <a:solidFill>
                  <a:srgbClr val="FF0000"/>
                </a:solidFill>
                <a:latin typeface="Calibri" panose="020F0502020204030204" pitchFamily="34" charset="0"/>
                <a:cs typeface="Calibri" panose="020F0502020204030204" pitchFamily="34" charset="0"/>
              </a:rPr>
              <a:t>elektromanyetik</a:t>
            </a:r>
            <a:r>
              <a:rPr lang="tr-TR" dirty="0">
                <a:latin typeface="Calibri" panose="020F0502020204030204" pitchFamily="34" charset="0"/>
                <a:cs typeface="Calibri" panose="020F0502020204030204" pitchFamily="34" charset="0"/>
              </a:rPr>
              <a:t> girişim oluşturma risklerini mümkün olduğunca azaltacak şekilde tasarlanır ve imal edilir.</a:t>
            </a:r>
          </a:p>
          <a:p>
            <a:pPr marL="0" indent="0">
              <a:buNone/>
            </a:pPr>
            <a:r>
              <a:rPr lang="tr-TR" b="1" dirty="0">
                <a:latin typeface="Calibri" panose="020F0502020204030204" pitchFamily="34" charset="0"/>
                <a:cs typeface="Calibri" panose="020F0502020204030204" pitchFamily="34" charset="0"/>
              </a:rPr>
              <a:t>18.6. Cihazlar; amaçlandıkları şekilde çalışmalarını mümkün kılmaya yeterli olan, elektromanyetik girişime karşı yapısal bir bağışıklık seviyesi sağlayacak şekilde tasarlanır ve imal edilir.</a:t>
            </a:r>
          </a:p>
          <a:p>
            <a:pPr marL="0" indent="0">
              <a:buNone/>
            </a:pPr>
            <a:r>
              <a:rPr lang="tr-TR" dirty="0">
                <a:latin typeface="Calibri" panose="020F0502020204030204" pitchFamily="34" charset="0"/>
                <a:cs typeface="Calibri" panose="020F0502020204030204" pitchFamily="34" charset="0"/>
              </a:rPr>
              <a:t>         </a:t>
            </a:r>
          </a:p>
          <a:p>
            <a:pPr marL="0" indent="0">
              <a:buNone/>
            </a:pPr>
            <a:r>
              <a:rPr lang="tr-TR" dirty="0">
                <a:latin typeface="Calibri" panose="020F0502020204030204" pitchFamily="34" charset="0"/>
                <a:cs typeface="Calibri" panose="020F0502020204030204" pitchFamily="34" charset="0"/>
              </a:rPr>
              <a:t>18.7. Cihazlar; imalatçı tarafından belirtilen şekilde cihazın kurulması ve bakımının yapılması şartıyla, hem cihazın normal kullanımı sırasında hem de cihazdaki tek hata durumu halinde; hasta, kullanıcı veya diğer kişiler için kazara elektrik şoku riskini mümkün olduğunca önleyecek şekilde tasarlanır ve imal edilir.</a:t>
            </a:r>
          </a:p>
          <a:p>
            <a:pPr marL="0" indent="0">
              <a:buNone/>
            </a:pPr>
            <a:r>
              <a:rPr lang="tr-TR" b="1" dirty="0">
                <a:latin typeface="Calibri" panose="020F0502020204030204" pitchFamily="34" charset="0"/>
                <a:cs typeface="Calibri" panose="020F0502020204030204" pitchFamily="34" charset="0"/>
              </a:rPr>
              <a:t>18.8. Cihazlar; cihazın amaçlandığı şekilde çalışmasını engelleyebilecek yetkisiz erişime karşı mümkün olduğunca korunacak şekilde tasarlanır ve imal edilir.</a:t>
            </a:r>
          </a:p>
          <a:p>
            <a:pPr>
              <a:buAutoNum type="alphaLcParenR"/>
            </a:pPr>
            <a:endParaRPr lang="tr-TR" dirty="0">
              <a:latin typeface="Calibri" panose="020F0502020204030204" pitchFamily="34" charset="0"/>
              <a:cs typeface="Calibri" panose="020F0502020204030204" pitchFamily="34" charset="0"/>
            </a:endParaRPr>
          </a:p>
          <a:p>
            <a:pPr marL="0" indent="0">
              <a:buNone/>
            </a:pPr>
            <a:endParaRPr lang="tr-TR" b="1"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27</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Oval Belirtme Çizgisi 7"/>
          <p:cNvSpPr/>
          <p:nvPr/>
        </p:nvSpPr>
        <p:spPr>
          <a:xfrm>
            <a:off x="5903043" y="1205756"/>
            <a:ext cx="4292082" cy="597158"/>
          </a:xfrm>
          <a:prstGeom prst="wedgeEllipse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tr-TR" dirty="0"/>
              <a:t>EN ISO 60601 standartları , LVD, EMC testleri</a:t>
            </a:r>
          </a:p>
        </p:txBody>
      </p:sp>
      <p:sp>
        <p:nvSpPr>
          <p:cNvPr id="6" name="5-Nokta Yıldız 5"/>
          <p:cNvSpPr/>
          <p:nvPr/>
        </p:nvSpPr>
        <p:spPr>
          <a:xfrm>
            <a:off x="7781731" y="4058816"/>
            <a:ext cx="1912775" cy="559837"/>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a:t>
            </a:r>
          </a:p>
        </p:txBody>
      </p:sp>
      <p:pic>
        <p:nvPicPr>
          <p:cNvPr id="9" name="Resim 8"/>
          <p:cNvPicPr>
            <a:picLocks noChangeAspect="1"/>
          </p:cNvPicPr>
          <p:nvPr/>
        </p:nvPicPr>
        <p:blipFill>
          <a:blip r:embed="rId3"/>
          <a:stretch>
            <a:fillRect/>
          </a:stretch>
        </p:blipFill>
        <p:spPr>
          <a:xfrm>
            <a:off x="5988457" y="6175283"/>
            <a:ext cx="2060627" cy="609653"/>
          </a:xfrm>
          <a:prstGeom prst="rect">
            <a:avLst/>
          </a:prstGeom>
        </p:spPr>
      </p:pic>
    </p:spTree>
    <p:extLst>
      <p:ext uri="{BB962C8B-B14F-4D97-AF65-F5344CB8AC3E}">
        <p14:creationId xmlns:p14="http://schemas.microsoft.com/office/powerpoint/2010/main" val="39789471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b="1" dirty="0">
                <a:latin typeface="Calibri" panose="020F0502020204030204" pitchFamily="34" charset="0"/>
                <a:cs typeface="Calibri" panose="020F0502020204030204" pitchFamily="34" charset="0"/>
              </a:rPr>
              <a:t>19. Madde </a:t>
            </a:r>
            <a:r>
              <a:rPr lang="tr-TR" b="1" dirty="0">
                <a:solidFill>
                  <a:srgbClr val="FF0000"/>
                </a:solidFill>
                <a:latin typeface="Calibri" panose="020F0502020204030204" pitchFamily="34" charset="0"/>
                <a:cs typeface="Calibri" panose="020F0502020204030204" pitchFamily="34" charset="0"/>
              </a:rPr>
              <a:t>Aktif vücuda </a:t>
            </a:r>
            <a:r>
              <a:rPr lang="tr-TR" b="1" dirty="0" err="1">
                <a:solidFill>
                  <a:srgbClr val="FF0000"/>
                </a:solidFill>
                <a:latin typeface="Calibri" panose="020F0502020204030204" pitchFamily="34" charset="0"/>
                <a:cs typeface="Calibri" panose="020F0502020204030204" pitchFamily="34" charset="0"/>
              </a:rPr>
              <a:t>implante</a:t>
            </a:r>
            <a:r>
              <a:rPr lang="tr-TR" b="1" dirty="0">
                <a:solidFill>
                  <a:srgbClr val="FF0000"/>
                </a:solidFill>
                <a:latin typeface="Calibri" panose="020F0502020204030204" pitchFamily="34" charset="0"/>
                <a:cs typeface="Calibri" panose="020F0502020204030204" pitchFamily="34" charset="0"/>
              </a:rPr>
              <a:t> edilebilir cihazlara yönelik özel gereklilikler</a:t>
            </a:r>
          </a:p>
          <a:p>
            <a:pPr marL="0" indent="0">
              <a:buNone/>
            </a:pPr>
            <a:r>
              <a:rPr lang="tr-TR" b="1" dirty="0">
                <a:latin typeface="Calibri" panose="020F0502020204030204" pitchFamily="34" charset="0"/>
                <a:cs typeface="Calibri" panose="020F0502020204030204" pitchFamily="34" charset="0"/>
              </a:rPr>
              <a:t>19.1. Aktif vücuda </a:t>
            </a:r>
            <a:r>
              <a:rPr lang="tr-TR" b="1" dirty="0" err="1">
                <a:latin typeface="Calibri" panose="020F0502020204030204" pitchFamily="34" charset="0"/>
                <a:cs typeface="Calibri" panose="020F0502020204030204" pitchFamily="34" charset="0"/>
              </a:rPr>
              <a:t>implante</a:t>
            </a:r>
            <a:r>
              <a:rPr lang="tr-TR" b="1" dirty="0">
                <a:latin typeface="Calibri" panose="020F0502020204030204" pitchFamily="34" charset="0"/>
                <a:cs typeface="Calibri" panose="020F0502020204030204" pitchFamily="34" charset="0"/>
              </a:rPr>
              <a:t> edilebilir cihazlar, aşağıdakileri ortadan kaldıracak veya mümkün olduğunca en aza indirecek şekilde tasarlanır ve imal edilir:</a:t>
            </a:r>
          </a:p>
          <a:p>
            <a:pPr>
              <a:buFont typeface="+mj-lt"/>
              <a:buAutoNum type="alphaLcParenR"/>
            </a:pPr>
            <a:r>
              <a:rPr lang="tr-TR" b="1" dirty="0">
                <a:solidFill>
                  <a:srgbClr val="FF0000"/>
                </a:solidFill>
                <a:latin typeface="Calibri" panose="020F0502020204030204" pitchFamily="34" charset="0"/>
                <a:cs typeface="Calibri" panose="020F0502020204030204" pitchFamily="34" charset="0"/>
              </a:rPr>
              <a:t>elektriğin kullanılması durumunda</a:t>
            </a:r>
            <a:r>
              <a:rPr lang="tr-TR" b="1" dirty="0">
                <a:latin typeface="Calibri" panose="020F0502020204030204" pitchFamily="34" charset="0"/>
                <a:cs typeface="Calibri" panose="020F0502020204030204" pitchFamily="34" charset="0"/>
              </a:rPr>
              <a:t>, özellikle cihazların </a:t>
            </a:r>
            <a:r>
              <a:rPr lang="tr-TR" b="1" dirty="0">
                <a:solidFill>
                  <a:srgbClr val="FF0000"/>
                </a:solidFill>
                <a:latin typeface="Calibri" panose="020F0502020204030204" pitchFamily="34" charset="0"/>
                <a:cs typeface="Calibri" panose="020F0502020204030204" pitchFamily="34" charset="0"/>
              </a:rPr>
              <a:t>yalıtımına, kaçak akımlarına ve aşırı ısınmasına </a:t>
            </a:r>
            <a:r>
              <a:rPr lang="tr-TR" b="1" dirty="0">
                <a:latin typeface="Calibri" panose="020F0502020204030204" pitchFamily="34" charset="0"/>
                <a:cs typeface="Calibri" panose="020F0502020204030204" pitchFamily="34" charset="0"/>
              </a:rPr>
              <a:t>ilişkin olarak enerji kaynaklarının kullanımıyla bağlantılı riskleri,</a:t>
            </a:r>
          </a:p>
          <a:p>
            <a:pPr>
              <a:buFont typeface="+mj-lt"/>
              <a:buAutoNum type="alphaLcParenR"/>
            </a:pPr>
            <a:r>
              <a:rPr lang="tr-TR" b="1" dirty="0">
                <a:latin typeface="Calibri" panose="020F0502020204030204" pitchFamily="34" charset="0"/>
                <a:cs typeface="Calibri" panose="020F0502020204030204" pitchFamily="34" charset="0"/>
              </a:rPr>
              <a:t>özellikle </a:t>
            </a:r>
            <a:r>
              <a:rPr lang="tr-TR" b="1" dirty="0">
                <a:solidFill>
                  <a:srgbClr val="FF0000"/>
                </a:solidFill>
                <a:latin typeface="Calibri" panose="020F0502020204030204" pitchFamily="34" charset="0"/>
                <a:cs typeface="Calibri" panose="020F0502020204030204" pitchFamily="34" charset="0"/>
              </a:rPr>
              <a:t>defibrilatörlerin veya yüksek frekanslı cerrahi ekipmanın kullanımından kaynaklanan</a:t>
            </a:r>
            <a:r>
              <a:rPr lang="tr-TR" b="1" dirty="0">
                <a:latin typeface="Calibri" panose="020F0502020204030204" pitchFamily="34" charset="0"/>
                <a:cs typeface="Calibri" panose="020F0502020204030204" pitchFamily="34" charset="0"/>
              </a:rPr>
              <a:t>, tıbbi tedaviyle bağlantılı riskleri ve</a:t>
            </a:r>
          </a:p>
          <a:p>
            <a:pPr>
              <a:buFont typeface="+mj-lt"/>
              <a:buAutoNum type="alphaLcParenR"/>
            </a:pPr>
            <a:r>
              <a:rPr lang="tr-TR" b="1" dirty="0">
                <a:solidFill>
                  <a:srgbClr val="FF0000"/>
                </a:solidFill>
                <a:latin typeface="Calibri" panose="020F0502020204030204" pitchFamily="34" charset="0"/>
                <a:cs typeface="Calibri" panose="020F0502020204030204" pitchFamily="34" charset="0"/>
              </a:rPr>
              <a:t>bakım ve kalibrasyonun mümkün olmadığı durumlarda </a:t>
            </a:r>
            <a:r>
              <a:rPr lang="tr-TR" b="1" dirty="0">
                <a:latin typeface="Calibri" panose="020F0502020204030204" pitchFamily="34" charset="0"/>
                <a:cs typeface="Calibri" panose="020F0502020204030204" pitchFamily="34" charset="0"/>
              </a:rPr>
              <a:t>ortaya çıkabilecek riskleri. Bu riskler aşağıdakileri de içerir:</a:t>
            </a:r>
          </a:p>
          <a:p>
            <a:pPr lvl="1">
              <a:buFont typeface="Arial" panose="020B0604020202020204" pitchFamily="34" charset="0"/>
              <a:buChar char="•"/>
            </a:pPr>
            <a:r>
              <a:rPr lang="tr-TR" b="1" dirty="0">
                <a:latin typeface="Calibri" panose="020F0502020204030204" pitchFamily="34" charset="0"/>
                <a:cs typeface="Calibri" panose="020F0502020204030204" pitchFamily="34" charset="0"/>
              </a:rPr>
              <a:t>kaçak akımların aşırı artışı,</a:t>
            </a:r>
          </a:p>
          <a:p>
            <a:pPr lvl="1">
              <a:buFont typeface="Arial" panose="020B0604020202020204" pitchFamily="34" charset="0"/>
              <a:buChar char="•"/>
            </a:pPr>
            <a:r>
              <a:rPr lang="tr-TR" b="1" dirty="0">
                <a:latin typeface="Calibri" panose="020F0502020204030204" pitchFamily="34" charset="0"/>
                <a:cs typeface="Calibri" panose="020F0502020204030204" pitchFamily="34" charset="0"/>
              </a:rPr>
              <a:t>kullanılan malzemelerin yaşlanması,</a:t>
            </a:r>
          </a:p>
          <a:p>
            <a:pPr lvl="1">
              <a:buFont typeface="Arial" panose="020B0604020202020204" pitchFamily="34" charset="0"/>
              <a:buChar char="•"/>
            </a:pPr>
            <a:r>
              <a:rPr lang="tr-TR" b="1" dirty="0">
                <a:latin typeface="Calibri" panose="020F0502020204030204" pitchFamily="34" charset="0"/>
                <a:cs typeface="Calibri" panose="020F0502020204030204" pitchFamily="34" charset="0"/>
              </a:rPr>
              <a:t>cihaz tarafından oluşturulan aşırı ısı,</a:t>
            </a:r>
          </a:p>
          <a:p>
            <a:pPr lvl="1">
              <a:buFont typeface="Arial" panose="020B0604020202020204" pitchFamily="34" charset="0"/>
              <a:buChar char="•"/>
            </a:pPr>
            <a:r>
              <a:rPr lang="tr-TR" b="1" dirty="0">
                <a:latin typeface="Calibri" panose="020F0502020204030204" pitchFamily="34" charset="0"/>
                <a:cs typeface="Calibri" panose="020F0502020204030204" pitchFamily="34" charset="0"/>
              </a:rPr>
              <a:t>ölçüm veya kontrol mekanizmalarının azalan doğruluğu.</a:t>
            </a:r>
          </a:p>
          <a:p>
            <a:pPr marL="0" indent="0">
              <a:buNone/>
            </a:pPr>
            <a:endParaRPr lang="tr-TR" b="1"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28</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Oval Belirtme Çizgisi 9"/>
          <p:cNvSpPr/>
          <p:nvPr/>
        </p:nvSpPr>
        <p:spPr>
          <a:xfrm>
            <a:off x="7408506" y="4702629"/>
            <a:ext cx="3648270" cy="113833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Ayrı bir yönetmeliği vardı , MDR ile birlikte birleştirildi.</a:t>
            </a:r>
          </a:p>
        </p:txBody>
      </p:sp>
    </p:spTree>
    <p:extLst>
      <p:ext uri="{BB962C8B-B14F-4D97-AF65-F5344CB8AC3E}">
        <p14:creationId xmlns:p14="http://schemas.microsoft.com/office/powerpoint/2010/main" val="36690636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b="1" dirty="0">
                <a:latin typeface="Calibri" panose="020F0502020204030204" pitchFamily="34" charset="0"/>
                <a:cs typeface="Calibri" panose="020F0502020204030204" pitchFamily="34" charset="0"/>
              </a:rPr>
              <a:t>19. Madde </a:t>
            </a:r>
            <a:r>
              <a:rPr lang="tr-TR" b="1" dirty="0">
                <a:solidFill>
                  <a:srgbClr val="FF0000"/>
                </a:solidFill>
                <a:latin typeface="Calibri" panose="020F0502020204030204" pitchFamily="34" charset="0"/>
                <a:cs typeface="Calibri" panose="020F0502020204030204" pitchFamily="34" charset="0"/>
              </a:rPr>
              <a:t>Aktif vücuda </a:t>
            </a:r>
            <a:r>
              <a:rPr lang="tr-TR" b="1" dirty="0" err="1">
                <a:solidFill>
                  <a:srgbClr val="FF0000"/>
                </a:solidFill>
                <a:latin typeface="Calibri" panose="020F0502020204030204" pitchFamily="34" charset="0"/>
                <a:cs typeface="Calibri" panose="020F0502020204030204" pitchFamily="34" charset="0"/>
              </a:rPr>
              <a:t>implante</a:t>
            </a:r>
            <a:r>
              <a:rPr lang="tr-TR" b="1" dirty="0">
                <a:solidFill>
                  <a:srgbClr val="FF0000"/>
                </a:solidFill>
                <a:latin typeface="Calibri" panose="020F0502020204030204" pitchFamily="34" charset="0"/>
                <a:cs typeface="Calibri" panose="020F0502020204030204" pitchFamily="34" charset="0"/>
              </a:rPr>
              <a:t> edilebilir cihazlara yönelik özel gereklilikler</a:t>
            </a:r>
          </a:p>
          <a:p>
            <a:pPr marL="0" indent="0">
              <a:buNone/>
            </a:pPr>
            <a:r>
              <a:rPr lang="tr-TR" b="1" dirty="0">
                <a:solidFill>
                  <a:schemeClr val="tx1"/>
                </a:solidFill>
                <a:latin typeface="Calibri" panose="020F0502020204030204" pitchFamily="34" charset="0"/>
                <a:cs typeface="Calibri" panose="020F0502020204030204" pitchFamily="34" charset="0"/>
              </a:rPr>
              <a:t>19.2. Aktif </a:t>
            </a:r>
            <a:r>
              <a:rPr lang="tr-TR" b="1" dirty="0" err="1">
                <a:solidFill>
                  <a:schemeClr val="tx1"/>
                </a:solidFill>
                <a:latin typeface="Calibri" panose="020F0502020204030204" pitchFamily="34" charset="0"/>
                <a:cs typeface="Calibri" panose="020F0502020204030204" pitchFamily="34" charset="0"/>
              </a:rPr>
              <a:t>implante</a:t>
            </a:r>
            <a:r>
              <a:rPr lang="tr-TR" b="1" dirty="0">
                <a:solidFill>
                  <a:schemeClr val="tx1"/>
                </a:solidFill>
                <a:latin typeface="Calibri" panose="020F0502020204030204" pitchFamily="34" charset="0"/>
                <a:cs typeface="Calibri" panose="020F0502020204030204" pitchFamily="34" charset="0"/>
              </a:rPr>
              <a:t> edilebilir cihazlar;</a:t>
            </a:r>
          </a:p>
          <a:p>
            <a:pPr lvl="1">
              <a:buFont typeface="Arial" panose="020B0604020202020204" pitchFamily="34" charset="0"/>
              <a:buChar char="•"/>
            </a:pPr>
            <a:r>
              <a:rPr lang="tr-TR" b="1" dirty="0">
                <a:solidFill>
                  <a:srgbClr val="FF0000"/>
                </a:solidFill>
                <a:latin typeface="Calibri" panose="020F0502020204030204" pitchFamily="34" charset="0"/>
                <a:cs typeface="Calibri" panose="020F0502020204030204" pitchFamily="34" charset="0"/>
              </a:rPr>
              <a:t>uygulanabildiği hallerde, cihazların tatbik etmesinin amaçlandığı maddeler ile cihazların uyumluluğunu </a:t>
            </a:r>
            <a:r>
              <a:rPr lang="tr-TR" b="1" dirty="0">
                <a:solidFill>
                  <a:schemeClr val="tx1"/>
                </a:solidFill>
                <a:latin typeface="Calibri" panose="020F0502020204030204" pitchFamily="34" charset="0"/>
                <a:cs typeface="Calibri" panose="020F0502020204030204" pitchFamily="34" charset="0"/>
              </a:rPr>
              <a:t>ve</a:t>
            </a:r>
          </a:p>
          <a:p>
            <a:pPr lvl="1">
              <a:buFont typeface="Arial" panose="020B0604020202020204" pitchFamily="34" charset="0"/>
              <a:buChar char="•"/>
            </a:pPr>
            <a:r>
              <a:rPr lang="tr-TR" b="1" dirty="0">
                <a:solidFill>
                  <a:srgbClr val="FF0000"/>
                </a:solidFill>
                <a:latin typeface="Calibri" panose="020F0502020204030204" pitchFamily="34" charset="0"/>
                <a:cs typeface="Calibri" panose="020F0502020204030204" pitchFamily="34" charset="0"/>
              </a:rPr>
              <a:t>enerji kaynağının güvenilirliğini </a:t>
            </a:r>
            <a:r>
              <a:rPr lang="tr-TR" b="1" dirty="0">
                <a:solidFill>
                  <a:schemeClr val="tx1"/>
                </a:solidFill>
                <a:latin typeface="Calibri" panose="020F0502020204030204" pitchFamily="34" charset="0"/>
                <a:cs typeface="Calibri" panose="020F0502020204030204" pitchFamily="34" charset="0"/>
              </a:rPr>
              <a:t>sağlayacak şekilde tasarlanır ve imal edilir.</a:t>
            </a:r>
          </a:p>
          <a:p>
            <a:pPr marL="0" indent="0">
              <a:buNone/>
            </a:pPr>
            <a:r>
              <a:rPr lang="tr-TR" b="1" dirty="0">
                <a:solidFill>
                  <a:schemeClr val="tx1"/>
                </a:solidFill>
                <a:latin typeface="Calibri" panose="020F0502020204030204" pitchFamily="34" charset="0"/>
                <a:cs typeface="Calibri" panose="020F0502020204030204" pitchFamily="34" charset="0"/>
              </a:rPr>
              <a:t>19.3. Aktif </a:t>
            </a:r>
            <a:r>
              <a:rPr lang="tr-TR" b="1" dirty="0" err="1">
                <a:solidFill>
                  <a:schemeClr val="tx1"/>
                </a:solidFill>
                <a:latin typeface="Calibri" panose="020F0502020204030204" pitchFamily="34" charset="0"/>
                <a:cs typeface="Calibri" panose="020F0502020204030204" pitchFamily="34" charset="0"/>
              </a:rPr>
              <a:t>implante</a:t>
            </a:r>
            <a:r>
              <a:rPr lang="tr-TR" b="1" dirty="0">
                <a:solidFill>
                  <a:schemeClr val="tx1"/>
                </a:solidFill>
                <a:latin typeface="Calibri" panose="020F0502020204030204" pitchFamily="34" charset="0"/>
                <a:cs typeface="Calibri" panose="020F0502020204030204" pitchFamily="34" charset="0"/>
              </a:rPr>
              <a:t> edilebilir cihazlar ve uygun olduğu hallerde, bileşenleri; cihazlarla veya bileşenleriyle bağlantılı potansiyel bir riskin ortaya çıkarılması sonrasında alınacak gerekli önlemlere imkân vermek amacıyla tanımlanabilir olur.</a:t>
            </a:r>
          </a:p>
          <a:p>
            <a:pPr marL="0" indent="0">
              <a:buNone/>
            </a:pPr>
            <a:r>
              <a:rPr lang="tr-TR" b="1" dirty="0">
                <a:solidFill>
                  <a:schemeClr val="tx1"/>
                </a:solidFill>
                <a:latin typeface="Calibri" panose="020F0502020204030204" pitchFamily="34" charset="0"/>
                <a:cs typeface="Calibri" panose="020F0502020204030204" pitchFamily="34" charset="0"/>
              </a:rPr>
              <a:t>19.4. Aktif vücuda yerleştirilebilir cihazlar; </a:t>
            </a:r>
            <a:r>
              <a:rPr lang="tr-TR" b="1" dirty="0">
                <a:solidFill>
                  <a:srgbClr val="FF0000"/>
                </a:solidFill>
                <a:latin typeface="Calibri" panose="020F0502020204030204" pitchFamily="34" charset="0"/>
                <a:cs typeface="Calibri" panose="020F0502020204030204" pitchFamily="34" charset="0"/>
              </a:rPr>
              <a:t>kendilerinin ve imalatçılarının kesin surette tanımlanabileceği (özellikle cihaz tipiyle ve cihazın imalat yılıyla ilgili olarak) bir kod taşır; gerektiği takdirde, cerrahi bir operasyona gerek kalmadan, bu kodu okumak mümkün olur.</a:t>
            </a: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chemeClr val="tx1"/>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29</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Oval Belirtme Çizgisi 9"/>
          <p:cNvSpPr/>
          <p:nvPr/>
        </p:nvSpPr>
        <p:spPr>
          <a:xfrm>
            <a:off x="7408506" y="4702629"/>
            <a:ext cx="3648270" cy="113833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Ayrı bir yönetmeliği vardı , MDR ile birlikte birleştirildi.</a:t>
            </a:r>
          </a:p>
        </p:txBody>
      </p:sp>
    </p:spTree>
    <p:extLst>
      <p:ext uri="{BB962C8B-B14F-4D97-AF65-F5344CB8AC3E}">
        <p14:creationId xmlns:p14="http://schemas.microsoft.com/office/powerpoint/2010/main" val="1758145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 – Genel Gereklilikler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a:buClr>
                <a:schemeClr val="tx1"/>
              </a:buClr>
              <a:buAutoNum type="arabicPeriod"/>
            </a:pPr>
            <a:r>
              <a:rPr lang="tr-TR" dirty="0">
                <a:solidFill>
                  <a:schemeClr val="tx1"/>
                </a:solidFill>
                <a:latin typeface="Calibri" panose="020F0502020204030204" pitchFamily="34" charset="0"/>
                <a:cs typeface="Calibri" panose="020F0502020204030204" pitchFamily="34" charset="0"/>
              </a:rPr>
              <a:t>Madde ; Cihazlar; imalatçıları tarafından amaçlanan performansı gerçekleştirir ve normal kullanım koşullarında kullanım amaçlarına uygun olacak şekilde tasarlanır ve imal edilir</a:t>
            </a:r>
          </a:p>
          <a:p>
            <a:pPr>
              <a:buClrTx/>
              <a:buAutoNum type="arabicPeriod"/>
            </a:pPr>
            <a:r>
              <a:rPr lang="tr-TR" dirty="0">
                <a:solidFill>
                  <a:schemeClr val="tx1"/>
                </a:solidFill>
                <a:latin typeface="Calibri" panose="020F0502020204030204" pitchFamily="34" charset="0"/>
                <a:cs typeface="Calibri" panose="020F0502020204030204" pitchFamily="34" charset="0"/>
              </a:rPr>
              <a:t>Madde; risklerin olabildiğince azaltılması gerekliliği</a:t>
            </a:r>
          </a:p>
          <a:p>
            <a:pPr>
              <a:buClrTx/>
              <a:buAutoNum type="arabicPeriod"/>
            </a:pPr>
            <a:r>
              <a:rPr lang="tr-TR" b="1" dirty="0">
                <a:solidFill>
                  <a:schemeClr val="tx1"/>
                </a:solidFill>
                <a:latin typeface="Calibri" panose="020F0502020204030204" pitchFamily="34" charset="0"/>
                <a:cs typeface="Calibri" panose="020F0502020204030204" pitchFamily="34" charset="0"/>
              </a:rPr>
              <a:t>Madde; İmalatçılar, bir risk yönetim sistemi kurar, uygular, </a:t>
            </a:r>
            <a:r>
              <a:rPr lang="tr-TR" b="1" dirty="0" err="1">
                <a:solidFill>
                  <a:schemeClr val="tx1"/>
                </a:solidFill>
                <a:latin typeface="Calibri" panose="020F0502020204030204" pitchFamily="34" charset="0"/>
                <a:cs typeface="Calibri" panose="020F0502020204030204" pitchFamily="34" charset="0"/>
              </a:rPr>
              <a:t>dokümante</a:t>
            </a:r>
            <a:r>
              <a:rPr lang="tr-TR" b="1" dirty="0">
                <a:solidFill>
                  <a:schemeClr val="tx1"/>
                </a:solidFill>
                <a:latin typeface="Calibri" panose="020F0502020204030204" pitchFamily="34" charset="0"/>
                <a:cs typeface="Calibri" panose="020F0502020204030204" pitchFamily="34" charset="0"/>
              </a:rPr>
              <a:t> eder ve sürdürür.</a:t>
            </a:r>
          </a:p>
          <a:p>
            <a:pPr marL="0" indent="0">
              <a:buNone/>
            </a:pPr>
            <a:r>
              <a:rPr lang="tr-TR" b="1" dirty="0">
                <a:latin typeface="Calibri" panose="020F0502020204030204" pitchFamily="34" charset="0"/>
                <a:cs typeface="Calibri" panose="020F0502020204030204" pitchFamily="34" charset="0"/>
              </a:rPr>
              <a:t>Risk yönetimi, bir cihazın </a:t>
            </a:r>
            <a:r>
              <a:rPr lang="tr-TR" b="1" dirty="0">
                <a:solidFill>
                  <a:srgbClr val="FF0000"/>
                </a:solidFill>
                <a:latin typeface="Calibri" panose="020F0502020204030204" pitchFamily="34" charset="0"/>
                <a:cs typeface="Calibri" panose="020F0502020204030204" pitchFamily="34" charset="0"/>
              </a:rPr>
              <a:t>bütün yaşam döngüsü boyunca </a:t>
            </a:r>
            <a:r>
              <a:rPr lang="tr-TR" b="1" dirty="0">
                <a:latin typeface="Calibri" panose="020F0502020204030204" pitchFamily="34" charset="0"/>
                <a:cs typeface="Calibri" panose="020F0502020204030204" pitchFamily="34" charset="0"/>
              </a:rPr>
              <a:t>sürekli tekrarlanan bir süreç olarak kabul edilir ve düzenli sistematik güncelleme gerektirir. İmalatçılar, risk yönetimini yürütürken:</a:t>
            </a:r>
          </a:p>
          <a:p>
            <a:pPr>
              <a:buFont typeface="+mj-lt"/>
              <a:buAutoNum type="alphaLcParenR"/>
            </a:pPr>
            <a:r>
              <a:rPr lang="tr-TR" b="1" dirty="0">
                <a:latin typeface="Calibri" panose="020F0502020204030204" pitchFamily="34" charset="0"/>
                <a:cs typeface="Calibri" panose="020F0502020204030204" pitchFamily="34" charset="0"/>
              </a:rPr>
              <a:t>her cihaz için bir </a:t>
            </a:r>
            <a:r>
              <a:rPr lang="tr-TR" b="1" dirty="0">
                <a:solidFill>
                  <a:srgbClr val="FF0000"/>
                </a:solidFill>
                <a:latin typeface="Calibri" panose="020F0502020204030204" pitchFamily="34" charset="0"/>
                <a:cs typeface="Calibri" panose="020F0502020204030204" pitchFamily="34" charset="0"/>
              </a:rPr>
              <a:t>risk yönetim planı </a:t>
            </a:r>
            <a:r>
              <a:rPr lang="tr-TR" b="1" dirty="0">
                <a:latin typeface="Calibri" panose="020F0502020204030204" pitchFamily="34" charset="0"/>
                <a:cs typeface="Calibri" panose="020F0502020204030204" pitchFamily="34" charset="0"/>
              </a:rPr>
              <a:t>oluştur</a:t>
            </a:r>
          </a:p>
          <a:p>
            <a:pPr>
              <a:buFont typeface="+mj-lt"/>
              <a:buAutoNum type="alphaLcParenR"/>
            </a:pPr>
            <a:r>
              <a:rPr lang="tr-TR" b="1" dirty="0">
                <a:latin typeface="Calibri" panose="020F0502020204030204" pitchFamily="34" charset="0"/>
                <a:cs typeface="Calibri" panose="020F0502020204030204" pitchFamily="34" charset="0"/>
              </a:rPr>
              <a:t>her cihazla ilişkili </a:t>
            </a:r>
            <a:r>
              <a:rPr lang="tr-TR" b="1" dirty="0">
                <a:solidFill>
                  <a:srgbClr val="FF0000"/>
                </a:solidFill>
                <a:latin typeface="Calibri" panose="020F0502020204030204" pitchFamily="34" charset="0"/>
                <a:cs typeface="Calibri" panose="020F0502020204030204" pitchFamily="34" charset="0"/>
              </a:rPr>
              <a:t>tehlikeleri </a:t>
            </a:r>
            <a:r>
              <a:rPr lang="tr-TR" b="1" dirty="0">
                <a:latin typeface="Calibri" panose="020F0502020204030204" pitchFamily="34" charset="0"/>
                <a:cs typeface="Calibri" panose="020F0502020204030204" pitchFamily="34" charset="0"/>
              </a:rPr>
              <a:t>tanımla</a:t>
            </a:r>
          </a:p>
          <a:p>
            <a:pPr>
              <a:buFont typeface="+mj-lt"/>
              <a:buAutoNum type="alphaLcParenR"/>
            </a:pPr>
            <a:r>
              <a:rPr lang="tr-TR" b="1" dirty="0">
                <a:latin typeface="Calibri" panose="020F0502020204030204" pitchFamily="34" charset="0"/>
                <a:cs typeface="Calibri" panose="020F0502020204030204" pitchFamily="34" charset="0"/>
              </a:rPr>
              <a:t>Riskleri tahmin et ve değerlendir</a:t>
            </a:r>
          </a:p>
          <a:p>
            <a:pPr>
              <a:buFont typeface="+mj-lt"/>
              <a:buAutoNum type="alphaLcParenR"/>
            </a:pPr>
            <a:r>
              <a:rPr lang="tr-TR" b="1" dirty="0">
                <a:latin typeface="Calibri" panose="020F0502020204030204" pitchFamily="34" charset="0"/>
                <a:cs typeface="Calibri" panose="020F0502020204030204" pitchFamily="34" charset="0"/>
              </a:rPr>
              <a:t>riskleri ortadan kaldır veya kontrol et</a:t>
            </a:r>
          </a:p>
          <a:p>
            <a:pPr>
              <a:buFont typeface="+mj-lt"/>
              <a:buAutoNum type="alphaLcParenR"/>
            </a:pPr>
            <a:r>
              <a:rPr lang="tr-TR" b="1" dirty="0">
                <a:latin typeface="Calibri" panose="020F0502020204030204" pitchFamily="34" charset="0"/>
                <a:cs typeface="Calibri" panose="020F0502020204030204" pitchFamily="34" charset="0"/>
              </a:rPr>
              <a:t>Üretim ve </a:t>
            </a:r>
            <a:r>
              <a:rPr lang="tr-TR" b="1" dirty="0" err="1">
                <a:latin typeface="Calibri" panose="020F0502020204030204" pitchFamily="34" charset="0"/>
                <a:cs typeface="Calibri" panose="020F0502020204030204" pitchFamily="34" charset="0"/>
              </a:rPr>
              <a:t>PMS’den</a:t>
            </a:r>
            <a:r>
              <a:rPr lang="tr-TR" b="1" dirty="0">
                <a:latin typeface="Calibri" panose="020F0502020204030204" pitchFamily="34" charset="0"/>
                <a:cs typeface="Calibri" panose="020F0502020204030204" pitchFamily="34" charset="0"/>
              </a:rPr>
              <a:t> gelen bilgilerin; tehlikelerin ve bunların meydana gelme sıklığı üzerindeki etkisini ve </a:t>
            </a:r>
            <a:r>
              <a:rPr lang="tr-TR" b="1" dirty="0">
                <a:solidFill>
                  <a:srgbClr val="FF0000"/>
                </a:solidFill>
                <a:latin typeface="Calibri" panose="020F0502020204030204" pitchFamily="34" charset="0"/>
                <a:cs typeface="Calibri" panose="020F0502020204030204" pitchFamily="34" charset="0"/>
              </a:rPr>
              <a:t>toplam risk, fayda-risk oranı ve risk kabul edilebilirliği </a:t>
            </a:r>
            <a:r>
              <a:rPr lang="tr-TR" b="1" dirty="0">
                <a:latin typeface="Calibri" panose="020F0502020204030204" pitchFamily="34" charset="0"/>
                <a:cs typeface="Calibri" panose="020F0502020204030204" pitchFamily="34" charset="0"/>
              </a:rPr>
              <a:t>ile birlikte tehlikelerle ilişkili risklerin tahminleri üzerine etkisini değerlendirir ve</a:t>
            </a:r>
          </a:p>
          <a:p>
            <a:pPr>
              <a:buFont typeface="+mj-lt"/>
              <a:buAutoNum type="alphaLcParenR"/>
            </a:pPr>
            <a:r>
              <a:rPr lang="tr-TR" b="1" dirty="0">
                <a:latin typeface="Calibri" panose="020F0502020204030204" pitchFamily="34" charset="0"/>
                <a:cs typeface="Calibri" panose="020F0502020204030204" pitchFamily="34" charset="0"/>
              </a:rPr>
              <a:t>Kontrol önlemleri al</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3</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5-Nokta Yıldız 5"/>
          <p:cNvSpPr/>
          <p:nvPr/>
        </p:nvSpPr>
        <p:spPr>
          <a:xfrm>
            <a:off x="9489233" y="3191069"/>
            <a:ext cx="2444620" cy="699796"/>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 </a:t>
            </a:r>
          </a:p>
        </p:txBody>
      </p:sp>
      <p:sp>
        <p:nvSpPr>
          <p:cNvPr id="8" name="5-Nokta Yıldız 7"/>
          <p:cNvSpPr/>
          <p:nvPr/>
        </p:nvSpPr>
        <p:spPr>
          <a:xfrm>
            <a:off x="6655862" y="3564294"/>
            <a:ext cx="3038644" cy="1175657"/>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EN ISO 14971 </a:t>
            </a:r>
          </a:p>
        </p:txBody>
      </p:sp>
    </p:spTree>
    <p:extLst>
      <p:ext uri="{BB962C8B-B14F-4D97-AF65-F5344CB8AC3E}">
        <p14:creationId xmlns:p14="http://schemas.microsoft.com/office/powerpoint/2010/main" val="20837400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latin typeface="Calibri" panose="020F0502020204030204" pitchFamily="34" charset="0"/>
                <a:cs typeface="Calibri" panose="020F0502020204030204" pitchFamily="34" charset="0"/>
              </a:rPr>
              <a:t>20. Madde </a:t>
            </a:r>
            <a:r>
              <a:rPr lang="tr-TR" dirty="0">
                <a:solidFill>
                  <a:srgbClr val="FF0000"/>
                </a:solidFill>
                <a:latin typeface="Calibri" panose="020F0502020204030204" pitchFamily="34" charset="0"/>
                <a:cs typeface="Calibri" panose="020F0502020204030204" pitchFamily="34" charset="0"/>
              </a:rPr>
              <a:t>Mekanik ve termal risklere karşı koruma</a:t>
            </a:r>
          </a:p>
          <a:p>
            <a:pPr marL="0" indent="0">
              <a:buNone/>
            </a:pPr>
            <a:r>
              <a:rPr lang="tr-TR" dirty="0">
                <a:solidFill>
                  <a:schemeClr val="tx1"/>
                </a:solidFill>
                <a:latin typeface="Calibri" panose="020F0502020204030204" pitchFamily="34" charset="0"/>
                <a:cs typeface="Calibri" panose="020F0502020204030204" pitchFamily="34" charset="0"/>
              </a:rPr>
              <a:t>20.1. Cihazlar; örneğin</a:t>
            </a:r>
            <a:r>
              <a:rPr lang="tr-TR" dirty="0">
                <a:solidFill>
                  <a:srgbClr val="FF0000"/>
                </a:solidFill>
                <a:latin typeface="Calibri" panose="020F0502020204030204" pitchFamily="34" charset="0"/>
                <a:cs typeface="Calibri" panose="020F0502020204030204" pitchFamily="34" charset="0"/>
              </a:rPr>
              <a:t>, harekete karşı direnç, dengesizlik ve hareketli parçalarla bağlantılı mekanik risklere</a:t>
            </a:r>
            <a:r>
              <a:rPr lang="tr-TR" dirty="0">
                <a:solidFill>
                  <a:schemeClr val="tx1"/>
                </a:solidFill>
                <a:latin typeface="Calibri" panose="020F0502020204030204" pitchFamily="34" charset="0"/>
                <a:cs typeface="Calibri" panose="020F0502020204030204" pitchFamily="34" charset="0"/>
              </a:rPr>
              <a:t> karşı, hastaları ve kullanıcıları koruyacak şekilde tasarlanır ve imal edilir.</a:t>
            </a:r>
          </a:p>
          <a:p>
            <a:pPr marL="0" indent="0">
              <a:buNone/>
            </a:pPr>
            <a:r>
              <a:rPr lang="tr-TR" dirty="0">
                <a:solidFill>
                  <a:schemeClr val="tx1"/>
                </a:solidFill>
                <a:latin typeface="Calibri" panose="020F0502020204030204" pitchFamily="34" charset="0"/>
                <a:cs typeface="Calibri" panose="020F0502020204030204" pitchFamily="34" charset="0"/>
              </a:rPr>
              <a:t>20.2. Cihazlar; cihaz tarafından oluşturulan titreşimler belirlenmiş performansın bir parçası olmadıkça, kaynaktaki titreşimler başta olmak üzere titreşimleri sınırlamak için kullanılabilecek araçlar ve teknik ilerlemeler dikkate alınarak, </a:t>
            </a:r>
            <a:r>
              <a:rPr lang="tr-TR" dirty="0">
                <a:solidFill>
                  <a:srgbClr val="FF0000"/>
                </a:solidFill>
                <a:latin typeface="Calibri" panose="020F0502020204030204" pitchFamily="34" charset="0"/>
                <a:cs typeface="Calibri" panose="020F0502020204030204" pitchFamily="34" charset="0"/>
              </a:rPr>
              <a:t>titreşimden kaynaklanan riskler</a:t>
            </a:r>
            <a:r>
              <a:rPr lang="tr-TR" dirty="0">
                <a:solidFill>
                  <a:schemeClr val="tx1"/>
                </a:solidFill>
                <a:latin typeface="Calibri" panose="020F0502020204030204" pitchFamily="34" charset="0"/>
                <a:cs typeface="Calibri" panose="020F0502020204030204" pitchFamily="34" charset="0"/>
              </a:rPr>
              <a:t>i mümkün olan en düşük seviyeye indirecek şekilde tasarlanır ve imal edilir.</a:t>
            </a:r>
          </a:p>
          <a:p>
            <a:pPr marL="0" indent="0">
              <a:buNone/>
            </a:pPr>
            <a:r>
              <a:rPr lang="tr-TR" dirty="0">
                <a:solidFill>
                  <a:schemeClr val="tx1"/>
                </a:solidFill>
                <a:latin typeface="Calibri" panose="020F0502020204030204" pitchFamily="34" charset="0"/>
                <a:cs typeface="Calibri" panose="020F0502020204030204" pitchFamily="34" charset="0"/>
              </a:rPr>
              <a:t>20.3. Cihazlar; yayılan gürültü belirlenmiş performansın bir parçası olmadıkça, kaynaktaki </a:t>
            </a:r>
            <a:r>
              <a:rPr lang="tr-TR" dirty="0">
                <a:solidFill>
                  <a:srgbClr val="FF0000"/>
                </a:solidFill>
                <a:latin typeface="Calibri" panose="020F0502020204030204" pitchFamily="34" charset="0"/>
                <a:cs typeface="Calibri" panose="020F0502020204030204" pitchFamily="34" charset="0"/>
              </a:rPr>
              <a:t>gürültü</a:t>
            </a:r>
            <a:r>
              <a:rPr lang="tr-TR" dirty="0">
                <a:solidFill>
                  <a:schemeClr val="tx1"/>
                </a:solidFill>
                <a:latin typeface="Calibri" panose="020F0502020204030204" pitchFamily="34" charset="0"/>
                <a:cs typeface="Calibri" panose="020F0502020204030204" pitchFamily="34" charset="0"/>
              </a:rPr>
              <a:t> başta olmak üzere gürültüyü azaltmak için kullanılabilecek araçlar ve teknik ilerlemeler dikkate alınarak, yayılan gürültüden kaynaklanan riskleri mümkün olan en düşük seviyeye indirecek şekilde tasarlanır ve imal edilir.</a:t>
            </a:r>
          </a:p>
          <a:p>
            <a:pPr marL="0" indent="0">
              <a:buNone/>
            </a:pPr>
            <a:r>
              <a:rPr lang="tr-TR" dirty="0">
                <a:solidFill>
                  <a:schemeClr val="tx1"/>
                </a:solidFill>
                <a:latin typeface="Calibri" panose="020F0502020204030204" pitchFamily="34" charset="0"/>
                <a:cs typeface="Calibri" panose="020F0502020204030204" pitchFamily="34" charset="0"/>
              </a:rPr>
              <a:t>20.4. Kullanıcının veya diğer kişilerin kullanmak zorunda olduğu </a:t>
            </a:r>
            <a:r>
              <a:rPr lang="tr-TR" dirty="0">
                <a:solidFill>
                  <a:srgbClr val="FF0000"/>
                </a:solidFill>
                <a:latin typeface="Calibri" panose="020F0502020204030204" pitchFamily="34" charset="0"/>
                <a:cs typeface="Calibri" panose="020F0502020204030204" pitchFamily="34" charset="0"/>
              </a:rPr>
              <a:t>elektrik, gaz ya da hidrolik ve </a:t>
            </a:r>
            <a:r>
              <a:rPr lang="tr-TR" dirty="0" err="1">
                <a:solidFill>
                  <a:srgbClr val="FF0000"/>
                </a:solidFill>
                <a:latin typeface="Calibri" panose="020F0502020204030204" pitchFamily="34" charset="0"/>
                <a:cs typeface="Calibri" panose="020F0502020204030204" pitchFamily="34" charset="0"/>
              </a:rPr>
              <a:t>pnömatik</a:t>
            </a:r>
            <a:r>
              <a:rPr lang="tr-TR" dirty="0">
                <a:solidFill>
                  <a:srgbClr val="FF0000"/>
                </a:solidFill>
                <a:latin typeface="Calibri" panose="020F0502020204030204" pitchFamily="34" charset="0"/>
                <a:cs typeface="Calibri" panose="020F0502020204030204" pitchFamily="34" charset="0"/>
              </a:rPr>
              <a:t> enerji kaynaklarına yönelik terminaller ve </a:t>
            </a:r>
            <a:r>
              <a:rPr lang="tr-TR" dirty="0" err="1">
                <a:solidFill>
                  <a:srgbClr val="FF0000"/>
                </a:solidFill>
                <a:latin typeface="Calibri" panose="020F0502020204030204" pitchFamily="34" charset="0"/>
                <a:cs typeface="Calibri" panose="020F0502020204030204" pitchFamily="34" charset="0"/>
              </a:rPr>
              <a:t>konnektörler</a:t>
            </a:r>
            <a:r>
              <a:rPr lang="tr-TR" dirty="0">
                <a:solidFill>
                  <a:schemeClr val="tx1"/>
                </a:solidFill>
                <a:latin typeface="Calibri" panose="020F0502020204030204" pitchFamily="34" charset="0"/>
                <a:cs typeface="Calibri" panose="020F0502020204030204" pitchFamily="34" charset="0"/>
              </a:rPr>
              <a:t>; olası tüm riskleri en aza indirecek şekilde tasarlanır ve yapılır.</a:t>
            </a:r>
          </a:p>
          <a:p>
            <a:pPr marL="0" indent="0">
              <a:buNone/>
            </a:pPr>
            <a:endParaRPr lang="tr-TR" dirty="0">
              <a:solidFill>
                <a:schemeClr val="tx1"/>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30</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Bulut 5"/>
          <p:cNvSpPr/>
          <p:nvPr/>
        </p:nvSpPr>
        <p:spPr>
          <a:xfrm>
            <a:off x="7035282" y="1152907"/>
            <a:ext cx="3778898" cy="834513"/>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EMC testleri</a:t>
            </a:r>
          </a:p>
        </p:txBody>
      </p:sp>
    </p:spTree>
    <p:extLst>
      <p:ext uri="{BB962C8B-B14F-4D97-AF65-F5344CB8AC3E}">
        <p14:creationId xmlns:p14="http://schemas.microsoft.com/office/powerpoint/2010/main" val="37648030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latin typeface="Calibri" panose="020F0502020204030204" pitchFamily="34" charset="0"/>
                <a:cs typeface="Calibri" panose="020F0502020204030204" pitchFamily="34" charset="0"/>
              </a:rPr>
              <a:t>20. Madde </a:t>
            </a:r>
            <a:r>
              <a:rPr lang="tr-TR" dirty="0">
                <a:solidFill>
                  <a:srgbClr val="FF0000"/>
                </a:solidFill>
                <a:latin typeface="Calibri" panose="020F0502020204030204" pitchFamily="34" charset="0"/>
                <a:cs typeface="Calibri" panose="020F0502020204030204" pitchFamily="34" charset="0"/>
              </a:rPr>
              <a:t>Mekanik ve termal risklere karşı koruma</a:t>
            </a:r>
          </a:p>
          <a:p>
            <a:pPr marL="0" indent="0">
              <a:buNone/>
            </a:pPr>
            <a:r>
              <a:rPr lang="tr-TR" b="1" dirty="0">
                <a:solidFill>
                  <a:schemeClr val="tx1"/>
                </a:solidFill>
                <a:latin typeface="Calibri" panose="020F0502020204030204" pitchFamily="34" charset="0"/>
                <a:cs typeface="Calibri" panose="020F0502020204030204" pitchFamily="34" charset="0"/>
              </a:rPr>
              <a:t>20.5. </a:t>
            </a:r>
            <a:r>
              <a:rPr lang="tr-TR" b="1" dirty="0">
                <a:solidFill>
                  <a:srgbClr val="FF0000"/>
                </a:solidFill>
                <a:latin typeface="Calibri" panose="020F0502020204030204" pitchFamily="34" charset="0"/>
                <a:cs typeface="Calibri" panose="020F0502020204030204" pitchFamily="34" charset="0"/>
              </a:rPr>
              <a:t>Belirli parçaları yerleştirirken veya yeniden yerleştirirken </a:t>
            </a:r>
            <a:r>
              <a:rPr lang="tr-TR" b="1" dirty="0">
                <a:solidFill>
                  <a:schemeClr val="tx1"/>
                </a:solidFill>
                <a:latin typeface="Calibri" panose="020F0502020204030204" pitchFamily="34" charset="0"/>
                <a:cs typeface="Calibri" panose="020F0502020204030204" pitchFamily="34" charset="0"/>
              </a:rPr>
              <a:t>yapılması muhtemel olan, bir risk kaynağı olabilecek hatalar; bu tür parçaların tasarımında ve yapımında olanaksız hale getirilir veya bunun yapılamadığı durumda, parçaların kendilerinin ve/veya yuvalarının üzerinde verilen bilgiler ile engellenir.</a:t>
            </a:r>
          </a:p>
          <a:p>
            <a:pPr marL="0" indent="0">
              <a:buNone/>
            </a:pPr>
            <a:r>
              <a:rPr lang="tr-TR" b="1" dirty="0">
                <a:solidFill>
                  <a:schemeClr val="tx1"/>
                </a:solidFill>
                <a:latin typeface="Calibri" panose="020F0502020204030204" pitchFamily="34" charset="0"/>
                <a:cs typeface="Calibri" panose="020F0502020204030204" pitchFamily="34" charset="0"/>
              </a:rPr>
              <a:t>Aynı bilgiler; hareket yönünün bir riski önlemek için bilinmesi gerektiği durumlarda, hareketli parçaların ve/veya onların yuvalarının üzerinde belirtilir.</a:t>
            </a:r>
          </a:p>
          <a:p>
            <a:pPr marL="0" indent="0">
              <a:buNone/>
            </a:pPr>
            <a:r>
              <a:rPr lang="tr-TR" dirty="0">
                <a:solidFill>
                  <a:schemeClr val="tx1"/>
                </a:solidFill>
                <a:latin typeface="Calibri" panose="020F0502020204030204" pitchFamily="34" charset="0"/>
                <a:cs typeface="Calibri" panose="020F0502020204030204" pitchFamily="34" charset="0"/>
              </a:rPr>
              <a:t>20.6. (Isı vermesi veya belirlenen sıcaklıklara ulaşması amaçlanan parçalar ya da alanlar hariç olmak üzere) cihazların ulaşılabilir parçaları ve onların çevresi, normal kullanım koşulları altında potansiyel olarak tehlikeli sıcaklıklara erişmez.</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31</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Bulut 5"/>
          <p:cNvSpPr/>
          <p:nvPr/>
        </p:nvSpPr>
        <p:spPr>
          <a:xfrm>
            <a:off x="7035282" y="1152907"/>
            <a:ext cx="3778898" cy="834513"/>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EMC testleri</a:t>
            </a:r>
          </a:p>
        </p:txBody>
      </p:sp>
      <p:sp>
        <p:nvSpPr>
          <p:cNvPr id="7" name="5-Nokta Yıldız 6"/>
          <p:cNvSpPr/>
          <p:nvPr/>
        </p:nvSpPr>
        <p:spPr>
          <a:xfrm>
            <a:off x="5467739" y="3153747"/>
            <a:ext cx="2491273" cy="475861"/>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a:t>
            </a:r>
          </a:p>
        </p:txBody>
      </p:sp>
    </p:spTree>
    <p:extLst>
      <p:ext uri="{BB962C8B-B14F-4D97-AF65-F5344CB8AC3E}">
        <p14:creationId xmlns:p14="http://schemas.microsoft.com/office/powerpoint/2010/main" val="14810679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latin typeface="Calibri" panose="020F0502020204030204" pitchFamily="34" charset="0"/>
                <a:cs typeface="Calibri" panose="020F0502020204030204" pitchFamily="34" charset="0"/>
              </a:rPr>
              <a:t>21. </a:t>
            </a:r>
            <a:r>
              <a:rPr lang="tr-TR" dirty="0">
                <a:solidFill>
                  <a:srgbClr val="FF0000"/>
                </a:solidFill>
                <a:latin typeface="Calibri" panose="020F0502020204030204" pitchFamily="34" charset="0"/>
                <a:cs typeface="Calibri" panose="020F0502020204030204" pitchFamily="34" charset="0"/>
              </a:rPr>
              <a:t>Madde Enerji veya madde veren cihazların hasta ya da kullanıcı için oluşturduğu risklere karşı koruma</a:t>
            </a:r>
          </a:p>
          <a:p>
            <a:pPr marL="0" indent="0">
              <a:buNone/>
            </a:pPr>
            <a:r>
              <a:rPr lang="tr-TR" dirty="0">
                <a:latin typeface="Calibri" panose="020F0502020204030204" pitchFamily="34" charset="0"/>
                <a:cs typeface="Calibri" panose="020F0502020204030204" pitchFamily="34" charset="0"/>
              </a:rPr>
              <a:t>21.1. </a:t>
            </a:r>
            <a:r>
              <a:rPr lang="tr-TR" dirty="0">
                <a:solidFill>
                  <a:srgbClr val="FF0000"/>
                </a:solidFill>
                <a:latin typeface="Calibri" panose="020F0502020204030204" pitchFamily="34" charset="0"/>
                <a:cs typeface="Calibri" panose="020F0502020204030204" pitchFamily="34" charset="0"/>
              </a:rPr>
              <a:t>Hastaya enerji veya madde veren cihazlar</a:t>
            </a:r>
            <a:r>
              <a:rPr lang="tr-TR" dirty="0">
                <a:latin typeface="Calibri" panose="020F0502020204030204" pitchFamily="34" charset="0"/>
                <a:cs typeface="Calibri" panose="020F0502020204030204" pitchFamily="34" charset="0"/>
              </a:rPr>
              <a:t>; hastanın veya kullanıcının güvenliğini sağlamak için, verilecek </a:t>
            </a:r>
            <a:r>
              <a:rPr lang="tr-TR" dirty="0">
                <a:solidFill>
                  <a:srgbClr val="FF0000"/>
                </a:solidFill>
                <a:latin typeface="Calibri" panose="020F0502020204030204" pitchFamily="34" charset="0"/>
                <a:cs typeface="Calibri" panose="020F0502020204030204" pitchFamily="34" charset="0"/>
              </a:rPr>
              <a:t>miktarı yeterince doğru olarak ayarlayabilecek </a:t>
            </a:r>
            <a:r>
              <a:rPr lang="tr-TR" dirty="0">
                <a:latin typeface="Calibri" panose="020F0502020204030204" pitchFamily="34" charset="0"/>
                <a:cs typeface="Calibri" panose="020F0502020204030204" pitchFamily="34" charset="0"/>
              </a:rPr>
              <a:t>ve muhafaza edilebilecek şekilde tasarlanır ve yapılır.</a:t>
            </a:r>
          </a:p>
          <a:p>
            <a:pPr marL="0" indent="0">
              <a:buNone/>
            </a:pPr>
            <a:r>
              <a:rPr lang="tr-TR" dirty="0">
                <a:latin typeface="Calibri" panose="020F0502020204030204" pitchFamily="34" charset="0"/>
                <a:cs typeface="Calibri" panose="020F0502020204030204" pitchFamily="34" charset="0"/>
              </a:rPr>
              <a:t>21.2. Cihazlar; </a:t>
            </a:r>
            <a:r>
              <a:rPr lang="tr-TR" dirty="0">
                <a:solidFill>
                  <a:srgbClr val="FF0000"/>
                </a:solidFill>
                <a:latin typeface="Calibri" panose="020F0502020204030204" pitchFamily="34" charset="0"/>
                <a:cs typeface="Calibri" panose="020F0502020204030204" pitchFamily="34" charset="0"/>
              </a:rPr>
              <a:t>verilen enerji veya madde miktarında bir tehlike oluşturabilecek olan her türlü eksikliği önleme ve/veya gösterme araçlarıyla donatılır. </a:t>
            </a:r>
            <a:r>
              <a:rPr lang="tr-TR" dirty="0">
                <a:latin typeface="Calibri" panose="020F0502020204030204" pitchFamily="34" charset="0"/>
                <a:cs typeface="Calibri" panose="020F0502020204030204" pitchFamily="34" charset="0"/>
              </a:rPr>
              <a:t>Cihazlar; bir enerji ve/veya madde kaynağından enerji ya da maddelerin tehlikeli seviyelerde kazara salınmasını mümkün olduğunca önlemek için uygun araçlar içerir. </a:t>
            </a:r>
            <a:r>
              <a:rPr lang="tr-TR" dirty="0">
                <a:solidFill>
                  <a:srgbClr val="FF0000"/>
                </a:solidFill>
                <a:latin typeface="Calibri" panose="020F0502020204030204" pitchFamily="34" charset="0"/>
                <a:cs typeface="Calibri" panose="020F0502020204030204" pitchFamily="34" charset="0"/>
              </a:rPr>
              <a:t>(insülin cihazları gibi)</a:t>
            </a:r>
          </a:p>
          <a:p>
            <a:pPr marL="0" indent="0">
              <a:buNone/>
            </a:pPr>
            <a:r>
              <a:rPr lang="tr-TR" dirty="0">
                <a:latin typeface="Calibri" panose="020F0502020204030204" pitchFamily="34" charset="0"/>
                <a:cs typeface="Calibri" panose="020F0502020204030204" pitchFamily="34" charset="0"/>
              </a:rPr>
              <a:t>21.3</a:t>
            </a:r>
            <a:r>
              <a:rPr lang="tr-TR" dirty="0">
                <a:solidFill>
                  <a:srgbClr val="FF0000"/>
                </a:solidFill>
                <a:latin typeface="Calibri" panose="020F0502020204030204" pitchFamily="34" charset="0"/>
                <a:cs typeface="Calibri" panose="020F0502020204030204" pitchFamily="34" charset="0"/>
              </a:rPr>
              <a:t>. Kontrollerin ve göstergelerin fonksiyonları</a:t>
            </a:r>
            <a:r>
              <a:rPr lang="tr-TR" dirty="0">
                <a:latin typeface="Calibri" panose="020F0502020204030204" pitchFamily="34" charset="0"/>
                <a:cs typeface="Calibri" panose="020F0502020204030204" pitchFamily="34" charset="0"/>
              </a:rPr>
              <a:t>, </a:t>
            </a:r>
            <a:r>
              <a:rPr lang="tr-TR" dirty="0">
                <a:solidFill>
                  <a:srgbClr val="FF0000"/>
                </a:solidFill>
                <a:latin typeface="Calibri" panose="020F0502020204030204" pitchFamily="34" charset="0"/>
                <a:cs typeface="Calibri" panose="020F0502020204030204" pitchFamily="34" charset="0"/>
              </a:rPr>
              <a:t>cihazların üzerinde açıkça belirtilir. </a:t>
            </a:r>
            <a:r>
              <a:rPr lang="tr-TR" dirty="0">
                <a:latin typeface="Calibri" panose="020F0502020204030204" pitchFamily="34" charset="0"/>
                <a:cs typeface="Calibri" panose="020F0502020204030204" pitchFamily="34" charset="0"/>
              </a:rPr>
              <a:t>Bir cihazın çalışması için gerekli olan talimatları taşıması ya da görsel bir sistem aracılığıyla çalışma veya ayar parametrelerini göstermesi durumunda, bu tür bilgiler, kullanıcı ve uygulanabilir olması halinde hasta için anlaşılabilir olur.</a:t>
            </a:r>
            <a:endParaRPr lang="tr-TR" dirty="0">
              <a:solidFill>
                <a:schemeClr val="tx1"/>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32</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93595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fontScale="92500" lnSpcReduction="20000"/>
          </a:bodyPr>
          <a:lstStyle/>
          <a:p>
            <a:pPr marL="0" indent="0">
              <a:buNone/>
            </a:pPr>
            <a:r>
              <a:rPr lang="tr-TR" b="1" dirty="0">
                <a:latin typeface="Calibri" panose="020F0502020204030204" pitchFamily="34" charset="0"/>
                <a:cs typeface="Calibri" panose="020F0502020204030204" pitchFamily="34" charset="0"/>
              </a:rPr>
              <a:t>22. Madde </a:t>
            </a:r>
            <a:r>
              <a:rPr lang="tr-TR" b="1" dirty="0">
                <a:solidFill>
                  <a:srgbClr val="FF0000"/>
                </a:solidFill>
                <a:latin typeface="Calibri" panose="020F0502020204030204" pitchFamily="34" charset="0"/>
                <a:cs typeface="Calibri" panose="020F0502020204030204" pitchFamily="34" charset="0"/>
              </a:rPr>
              <a:t>İmalatçı tarafından, meslekten olmayan kişilerce kullanımı amaçlanan tıbbi cihazların ortaya çıkardığı risklere karşı koruma</a:t>
            </a:r>
          </a:p>
          <a:p>
            <a:pPr marL="0" indent="0">
              <a:buNone/>
            </a:pPr>
            <a:r>
              <a:rPr lang="tr-TR" b="1" dirty="0">
                <a:latin typeface="Calibri" panose="020F0502020204030204" pitchFamily="34" charset="0"/>
                <a:cs typeface="Calibri" panose="020F0502020204030204" pitchFamily="34" charset="0"/>
              </a:rPr>
              <a:t>22.1</a:t>
            </a:r>
            <a:r>
              <a:rPr lang="tr-TR" b="1" dirty="0">
                <a:solidFill>
                  <a:srgbClr val="FF0000"/>
                </a:solidFill>
                <a:latin typeface="Calibri" panose="020F0502020204030204" pitchFamily="34" charset="0"/>
                <a:cs typeface="Calibri" panose="020F0502020204030204" pitchFamily="34" charset="0"/>
              </a:rPr>
              <a:t>. Meslekten olmayan kişilerin kullanımına yönelik cihazlar</a:t>
            </a:r>
            <a:r>
              <a:rPr lang="tr-TR" b="1" dirty="0">
                <a:latin typeface="Calibri" panose="020F0502020204030204" pitchFamily="34" charset="0"/>
                <a:cs typeface="Calibri" panose="020F0502020204030204" pitchFamily="34" charset="0"/>
              </a:rPr>
              <a:t>; bu </a:t>
            </a:r>
            <a:r>
              <a:rPr lang="tr-TR" b="1" dirty="0">
                <a:solidFill>
                  <a:srgbClr val="FF0000"/>
                </a:solidFill>
                <a:latin typeface="Calibri" panose="020F0502020204030204" pitchFamily="34" charset="0"/>
                <a:cs typeface="Calibri" panose="020F0502020204030204" pitchFamily="34" charset="0"/>
              </a:rPr>
              <a:t>kişilerin mevcut becerileri </a:t>
            </a:r>
            <a:r>
              <a:rPr lang="tr-TR" b="1" dirty="0">
                <a:latin typeface="Calibri" panose="020F0502020204030204" pitchFamily="34" charset="0"/>
                <a:cs typeface="Calibri" panose="020F0502020204030204" pitchFamily="34" charset="0"/>
              </a:rPr>
              <a:t>ile imkânları ve bu kişilerin tekniklerinde ve çevrelerinde makul olarak beklenebilecek farklılıklardan ortaya çıkan etki dikkate alınarak, kullanım amaçlarına uygun olarak çalışacak şekilde tasarlanır ve imal edilir. </a:t>
            </a:r>
            <a:r>
              <a:rPr lang="tr-TR" b="1" dirty="0">
                <a:solidFill>
                  <a:srgbClr val="FF0000"/>
                </a:solidFill>
                <a:latin typeface="Calibri" panose="020F0502020204030204" pitchFamily="34" charset="0"/>
                <a:cs typeface="Calibri" panose="020F0502020204030204" pitchFamily="34" charset="0"/>
              </a:rPr>
              <a:t>İmalatçı tarafından sağlanan bilgiler ve talimatlar, meslekten olmayan kişilerce kolayca anlaşılacak ve uygulanacak şekilde olur.</a:t>
            </a:r>
          </a:p>
          <a:p>
            <a:pPr marL="0" indent="0">
              <a:buNone/>
            </a:pPr>
            <a:r>
              <a:rPr lang="tr-TR" b="1" dirty="0">
                <a:latin typeface="Calibri" panose="020F0502020204030204" pitchFamily="34" charset="0"/>
                <a:cs typeface="Calibri" panose="020F0502020204030204" pitchFamily="34" charset="0"/>
              </a:rPr>
              <a:t>22.2. Meslekten olmayan kişilerin kullanımına yönelik cihazlar:</a:t>
            </a:r>
          </a:p>
          <a:p>
            <a:pPr lvl="1">
              <a:buFont typeface="Arial" panose="020B0604020202020204" pitchFamily="34" charset="0"/>
              <a:buChar char="•"/>
            </a:pPr>
            <a:r>
              <a:rPr lang="tr-TR" b="1" dirty="0">
                <a:solidFill>
                  <a:srgbClr val="FF0000"/>
                </a:solidFill>
                <a:latin typeface="Calibri" panose="020F0502020204030204" pitchFamily="34" charset="0"/>
                <a:cs typeface="Calibri" panose="020F0502020204030204" pitchFamily="34" charset="0"/>
              </a:rPr>
              <a:t>gerektiği takdirde uygun eğitim ve/veya bilgilendirme sonrasında</a:t>
            </a:r>
            <a:r>
              <a:rPr lang="tr-TR" b="1" dirty="0">
                <a:solidFill>
                  <a:schemeClr val="tx1"/>
                </a:solidFill>
                <a:latin typeface="Calibri" panose="020F0502020204030204" pitchFamily="34" charset="0"/>
                <a:cs typeface="Calibri" panose="020F0502020204030204" pitchFamily="34" charset="0"/>
              </a:rPr>
              <a:t>, cihazın hedeflenen kullanıcı tarafından prosedürün bütün aşamalarında güvenli ve doğru şekilde kullanılabilmesini sağlayacak,</a:t>
            </a:r>
          </a:p>
          <a:p>
            <a:pPr lvl="1">
              <a:buFont typeface="Arial" panose="020B0604020202020204" pitchFamily="34" charset="0"/>
              <a:buChar char="•"/>
            </a:pPr>
            <a:r>
              <a:rPr lang="tr-TR" b="1" dirty="0">
                <a:solidFill>
                  <a:schemeClr val="tx1"/>
                </a:solidFill>
                <a:latin typeface="Calibri" panose="020F0502020204030204" pitchFamily="34" charset="0"/>
                <a:cs typeface="Calibri" panose="020F0502020204030204" pitchFamily="34" charset="0"/>
              </a:rPr>
              <a:t>iğne batması </a:t>
            </a:r>
            <a:r>
              <a:rPr lang="tr-TR" b="1" dirty="0">
                <a:solidFill>
                  <a:srgbClr val="FF0000"/>
                </a:solidFill>
                <a:latin typeface="Calibri" panose="020F0502020204030204" pitchFamily="34" charset="0"/>
                <a:cs typeface="Calibri" panose="020F0502020204030204" pitchFamily="34" charset="0"/>
              </a:rPr>
              <a:t>yaralanmaları gibi istenmeyen kesiklerden ve batmalardan kaynaklanan riskleri</a:t>
            </a:r>
            <a:r>
              <a:rPr lang="tr-TR" b="1" dirty="0">
                <a:solidFill>
                  <a:schemeClr val="tx1"/>
                </a:solidFill>
                <a:latin typeface="Calibri" panose="020F0502020204030204" pitchFamily="34" charset="0"/>
                <a:cs typeface="Calibri" panose="020F0502020204030204" pitchFamily="34" charset="0"/>
              </a:rPr>
              <a:t>, mümkün ve uygulanabilir ölçüde, azaltacak ve</a:t>
            </a:r>
          </a:p>
          <a:p>
            <a:pPr lvl="1">
              <a:buFont typeface="Arial" panose="020B0604020202020204" pitchFamily="34" charset="0"/>
              <a:buChar char="•"/>
            </a:pPr>
            <a:r>
              <a:rPr lang="tr-TR" b="1" dirty="0">
                <a:solidFill>
                  <a:schemeClr val="tx1"/>
                </a:solidFill>
                <a:latin typeface="Calibri" panose="020F0502020204030204" pitchFamily="34" charset="0"/>
                <a:cs typeface="Calibri" panose="020F0502020204030204" pitchFamily="34" charset="0"/>
              </a:rPr>
              <a:t>cihazın kullanımı ve uygulanabilir olduğu hallerde </a:t>
            </a:r>
            <a:r>
              <a:rPr lang="tr-TR" b="1" dirty="0">
                <a:solidFill>
                  <a:srgbClr val="FF0000"/>
                </a:solidFill>
                <a:latin typeface="Calibri" panose="020F0502020204030204" pitchFamily="34" charset="0"/>
                <a:cs typeface="Calibri" panose="020F0502020204030204" pitchFamily="34" charset="0"/>
              </a:rPr>
              <a:t>sonuçların yorumlanması sırasında hedeflenen kullanıcının hata yapma riskini mümkün mertebe azaltacak</a:t>
            </a:r>
            <a:r>
              <a:rPr lang="tr-TR" b="1" dirty="0">
                <a:solidFill>
                  <a:schemeClr val="tx1"/>
                </a:solidFill>
                <a:latin typeface="Calibri" panose="020F0502020204030204" pitchFamily="34" charset="0"/>
                <a:cs typeface="Calibri" panose="020F0502020204030204" pitchFamily="34" charset="0"/>
              </a:rPr>
              <a:t>,</a:t>
            </a:r>
          </a:p>
          <a:p>
            <a:pPr marL="0" indent="0">
              <a:buNone/>
            </a:pPr>
            <a:r>
              <a:rPr lang="tr-TR" b="1" dirty="0">
                <a:solidFill>
                  <a:schemeClr val="tx1"/>
                </a:solidFill>
                <a:latin typeface="Calibri" panose="020F0502020204030204" pitchFamily="34" charset="0"/>
                <a:cs typeface="Calibri" panose="020F0502020204030204" pitchFamily="34" charset="0"/>
              </a:rPr>
              <a:t>şekilde tasarlanır ve imal edilir.</a:t>
            </a:r>
          </a:p>
          <a:p>
            <a:pPr marL="0" indent="0">
              <a:buNone/>
            </a:pPr>
            <a:r>
              <a:rPr lang="tr-TR" b="1" dirty="0">
                <a:solidFill>
                  <a:schemeClr val="tx1"/>
                </a:solidFill>
                <a:latin typeface="Calibri" panose="020F0502020204030204" pitchFamily="34" charset="0"/>
                <a:cs typeface="Calibri" panose="020F0502020204030204" pitchFamily="34" charset="0"/>
              </a:rPr>
              <a:t>22.3. Meslekten olmayan kişilerin kullanımına yönelik cihazlar, uygun olduğu hallerde, meslekten olmayan kişinin:</a:t>
            </a:r>
          </a:p>
          <a:p>
            <a:pPr lvl="1">
              <a:buFont typeface="Arial" panose="020B0604020202020204" pitchFamily="34" charset="0"/>
              <a:buChar char="•"/>
            </a:pPr>
            <a:r>
              <a:rPr lang="tr-TR" b="1" dirty="0">
                <a:solidFill>
                  <a:srgbClr val="FF0000"/>
                </a:solidFill>
                <a:latin typeface="Calibri" panose="020F0502020204030204" pitchFamily="34" charset="0"/>
                <a:cs typeface="Calibri" panose="020F0502020204030204" pitchFamily="34" charset="0"/>
              </a:rPr>
              <a:t>cihazın imalatçı tarafından amaçlandığı şekilde çalışacağını kullanım sırasında doğrulayabilmesini </a:t>
            </a:r>
            <a:r>
              <a:rPr lang="tr-TR" b="1" dirty="0">
                <a:solidFill>
                  <a:schemeClr val="tx1"/>
                </a:solidFill>
                <a:latin typeface="Calibri" panose="020F0502020204030204" pitchFamily="34" charset="0"/>
                <a:cs typeface="Calibri" panose="020F0502020204030204" pitchFamily="34" charset="0"/>
              </a:rPr>
              <a:t>ve</a:t>
            </a:r>
          </a:p>
          <a:p>
            <a:pPr lvl="1">
              <a:buFont typeface="Arial" panose="020B0604020202020204" pitchFamily="34" charset="0"/>
              <a:buChar char="•"/>
            </a:pPr>
            <a:r>
              <a:rPr lang="tr-TR" b="1" dirty="0">
                <a:solidFill>
                  <a:schemeClr val="tx1"/>
                </a:solidFill>
                <a:latin typeface="Calibri" panose="020F0502020204030204" pitchFamily="34" charset="0"/>
                <a:cs typeface="Calibri" panose="020F0502020204030204" pitchFamily="34" charset="0"/>
              </a:rPr>
              <a:t>mümkünse, </a:t>
            </a:r>
            <a:r>
              <a:rPr lang="tr-TR" b="1" dirty="0">
                <a:solidFill>
                  <a:srgbClr val="FF0000"/>
                </a:solidFill>
                <a:latin typeface="Calibri" panose="020F0502020204030204" pitchFamily="34" charset="0"/>
                <a:cs typeface="Calibri" panose="020F0502020204030204" pitchFamily="34" charset="0"/>
              </a:rPr>
              <a:t>cihazın geçerli bir sonuç vermemesi halinde uyarılmasını</a:t>
            </a:r>
            <a:r>
              <a:rPr lang="tr-TR" b="1" dirty="0">
                <a:solidFill>
                  <a:schemeClr val="tx1"/>
                </a:solidFill>
                <a:latin typeface="Calibri" panose="020F0502020204030204" pitchFamily="34" charset="0"/>
                <a:cs typeface="Calibri" panose="020F0502020204030204" pitchFamily="34" charset="0"/>
              </a:rPr>
              <a:t>,</a:t>
            </a:r>
          </a:p>
          <a:p>
            <a:pPr marL="0" indent="0">
              <a:buNone/>
            </a:pPr>
            <a:r>
              <a:rPr lang="tr-TR" b="1" dirty="0">
                <a:solidFill>
                  <a:schemeClr val="tx1"/>
                </a:solidFill>
                <a:latin typeface="Calibri" panose="020F0502020204030204" pitchFamily="34" charset="0"/>
                <a:cs typeface="Calibri" panose="020F0502020204030204" pitchFamily="34" charset="0"/>
              </a:rPr>
              <a:t>sağlayacak bir prosedür içerir.</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33</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atlama 1 5"/>
          <p:cNvSpPr/>
          <p:nvPr/>
        </p:nvSpPr>
        <p:spPr>
          <a:xfrm>
            <a:off x="4798324" y="793956"/>
            <a:ext cx="1315262" cy="91440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a:t>
            </a:r>
          </a:p>
        </p:txBody>
      </p:sp>
    </p:spTree>
    <p:extLst>
      <p:ext uri="{BB962C8B-B14F-4D97-AF65-F5344CB8AC3E}">
        <p14:creationId xmlns:p14="http://schemas.microsoft.com/office/powerpoint/2010/main" val="6924190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III– CİHAZLA BİRLİKTE TEMİN EDİLEN BİLGİLERE İLİŞKİN GEREKLİLİKLER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solidFill>
                  <a:schemeClr val="tx1"/>
                </a:solidFill>
                <a:latin typeface="Calibri" panose="020F0502020204030204" pitchFamily="34" charset="0"/>
                <a:cs typeface="Calibri" panose="020F0502020204030204" pitchFamily="34" charset="0"/>
              </a:rPr>
              <a:t>23. Madde </a:t>
            </a:r>
            <a:r>
              <a:rPr lang="tr-TR" dirty="0">
                <a:solidFill>
                  <a:srgbClr val="FF0000"/>
                </a:solidFill>
                <a:latin typeface="Calibri" panose="020F0502020204030204" pitchFamily="34" charset="0"/>
                <a:cs typeface="Calibri" panose="020F0502020204030204" pitchFamily="34" charset="0"/>
              </a:rPr>
              <a:t>Etiket ve kullanım kılavuzu</a:t>
            </a:r>
          </a:p>
          <a:p>
            <a:pPr marL="0" indent="0">
              <a:buNone/>
            </a:pPr>
            <a:r>
              <a:rPr lang="tr-TR" dirty="0">
                <a:solidFill>
                  <a:schemeClr val="tx1"/>
                </a:solidFill>
                <a:latin typeface="Calibri" panose="020F0502020204030204" pitchFamily="34" charset="0"/>
                <a:cs typeface="Calibri" panose="020F0502020204030204" pitchFamily="34" charset="0"/>
              </a:rPr>
              <a:t>23.1. İmalatçı tarafından temin edilen bilgilere ilişkin genel gereklilikler</a:t>
            </a:r>
          </a:p>
          <a:p>
            <a:pPr marL="0" indent="0">
              <a:buNone/>
            </a:pPr>
            <a:r>
              <a:rPr lang="tr-TR" dirty="0">
                <a:solidFill>
                  <a:schemeClr val="tx1"/>
                </a:solidFill>
                <a:latin typeface="Calibri" panose="020F0502020204030204" pitchFamily="34" charset="0"/>
                <a:cs typeface="Calibri" panose="020F0502020204030204" pitchFamily="34" charset="0"/>
              </a:rPr>
              <a:t>İmalatçı tarafından verilmesi gereken bilgiler </a:t>
            </a:r>
            <a:r>
              <a:rPr lang="tr-TR" dirty="0">
                <a:solidFill>
                  <a:srgbClr val="FF0000"/>
                </a:solidFill>
                <a:latin typeface="Calibri" panose="020F0502020204030204" pitchFamily="34" charset="0"/>
                <a:cs typeface="Calibri" panose="020F0502020204030204" pitchFamily="34" charset="0"/>
              </a:rPr>
              <a:t>cihazın kendisinin üzerinde, ambalajının üzerinde ya da kullanma kılavuzunda</a:t>
            </a:r>
            <a:r>
              <a:rPr lang="tr-TR" dirty="0">
                <a:solidFill>
                  <a:schemeClr val="tx1"/>
                </a:solidFill>
                <a:latin typeface="Calibri" panose="020F0502020204030204" pitchFamily="34" charset="0"/>
                <a:cs typeface="Calibri" panose="020F0502020204030204" pitchFamily="34" charset="0"/>
              </a:rPr>
              <a:t> bulunabilir ve imalatçının </a:t>
            </a:r>
            <a:r>
              <a:rPr lang="tr-TR" dirty="0">
                <a:solidFill>
                  <a:srgbClr val="FF0000"/>
                </a:solidFill>
                <a:latin typeface="Calibri" panose="020F0502020204030204" pitchFamily="34" charset="0"/>
                <a:cs typeface="Calibri" panose="020F0502020204030204" pitchFamily="34" charset="0"/>
              </a:rPr>
              <a:t>bir web sitesi </a:t>
            </a:r>
            <a:r>
              <a:rPr lang="tr-TR" dirty="0">
                <a:solidFill>
                  <a:schemeClr val="tx1"/>
                </a:solidFill>
                <a:latin typeface="Calibri" panose="020F0502020204030204" pitchFamily="34" charset="0"/>
                <a:cs typeface="Calibri" panose="020F0502020204030204" pitchFamily="34" charset="0"/>
              </a:rPr>
              <a:t>varsa, ilgili web sitesinde erişilebilir ve güncel tutulur:</a:t>
            </a:r>
          </a:p>
          <a:p>
            <a:pPr>
              <a:buFont typeface="+mj-lt"/>
              <a:buAutoNum type="alphaLcParenR"/>
            </a:pPr>
            <a:r>
              <a:rPr lang="tr-TR" b="1" dirty="0">
                <a:solidFill>
                  <a:schemeClr val="tx1"/>
                </a:solidFill>
                <a:latin typeface="Calibri" panose="020F0502020204030204" pitchFamily="34" charset="0"/>
                <a:cs typeface="Calibri" panose="020F0502020204030204" pitchFamily="34" charset="0"/>
              </a:rPr>
              <a:t>Etiketin ve kullanım kılavuzunun ortamı, formatı, içeriği, okunurluğu ve konumu; ilgili cihaza, kullanım amacına ve </a:t>
            </a:r>
            <a:r>
              <a:rPr lang="tr-TR" b="1" dirty="0">
                <a:solidFill>
                  <a:srgbClr val="FF0000"/>
                </a:solidFill>
                <a:latin typeface="Calibri" panose="020F0502020204030204" pitchFamily="34" charset="0"/>
                <a:cs typeface="Calibri" panose="020F0502020204030204" pitchFamily="34" charset="0"/>
              </a:rPr>
              <a:t>hedeflenen kullanıcının/kullanıcıların teknik bilgisine, deneyimine, öğrenimine veya eğitimine </a:t>
            </a:r>
            <a:r>
              <a:rPr lang="tr-TR" b="1" dirty="0">
                <a:solidFill>
                  <a:schemeClr val="tx1"/>
                </a:solidFill>
                <a:latin typeface="Calibri" panose="020F0502020204030204" pitchFamily="34" charset="0"/>
                <a:cs typeface="Calibri" panose="020F0502020204030204" pitchFamily="34" charset="0"/>
              </a:rPr>
              <a:t>uygun olur. Özellikle, kullanım kılavuzu hedeflenen kullanıcı tarafından kolaylıkla anlaşılacak şekilde yazılır ve uygun olduğu hallerde çizimlerle ve diyagramlarla tamamlanır.</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Etiket bilgileri, cihazın kendisinin üzerinde verilir. Eğer bu uygulanabilir veya uygun değilse, bilgilerin bazıları ya da tamamı, her birimin ambalajının üzerinde ve/veya çoklu cihaz ambalajının üzerinde bulunabilir.</a:t>
            </a:r>
          </a:p>
          <a:p>
            <a:pPr>
              <a:buFont typeface="+mj-lt"/>
              <a:buAutoNum type="alphaLcParenR"/>
            </a:pPr>
            <a:r>
              <a:rPr lang="tr-TR" b="1" dirty="0">
                <a:solidFill>
                  <a:schemeClr val="tx1"/>
                </a:solidFill>
                <a:latin typeface="Calibri" panose="020F0502020204030204" pitchFamily="34" charset="0"/>
                <a:cs typeface="Calibri" panose="020F0502020204030204" pitchFamily="34" charset="0"/>
              </a:rPr>
              <a:t>Etiketler, insan tarafından okunabilir bir formatta temin edilir ve </a:t>
            </a:r>
            <a:r>
              <a:rPr lang="tr-TR" b="1" dirty="0">
                <a:solidFill>
                  <a:srgbClr val="FF0000"/>
                </a:solidFill>
                <a:latin typeface="Calibri" panose="020F0502020204030204" pitchFamily="34" charset="0"/>
                <a:cs typeface="Calibri" panose="020F0502020204030204" pitchFamily="34" charset="0"/>
              </a:rPr>
              <a:t>radyo frekans tanımlama (‘RFID’) veya barkodlar gibi, makine tarafından okunabilir bilgiler </a:t>
            </a:r>
            <a:r>
              <a:rPr lang="tr-TR" b="1" dirty="0">
                <a:solidFill>
                  <a:schemeClr val="tx1"/>
                </a:solidFill>
                <a:latin typeface="Calibri" panose="020F0502020204030204" pitchFamily="34" charset="0"/>
                <a:cs typeface="Calibri" panose="020F0502020204030204" pitchFamily="34" charset="0"/>
              </a:rPr>
              <a:t>ile tamamlanabilir.</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34</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5-Nokta Yıldız 6"/>
          <p:cNvSpPr/>
          <p:nvPr/>
        </p:nvSpPr>
        <p:spPr>
          <a:xfrm>
            <a:off x="7252660" y="3839312"/>
            <a:ext cx="2351314" cy="494523"/>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 </a:t>
            </a:r>
          </a:p>
        </p:txBody>
      </p:sp>
      <p:pic>
        <p:nvPicPr>
          <p:cNvPr id="8" name="Resim 7"/>
          <p:cNvPicPr>
            <a:picLocks noChangeAspect="1"/>
          </p:cNvPicPr>
          <p:nvPr/>
        </p:nvPicPr>
        <p:blipFill>
          <a:blip r:embed="rId3"/>
          <a:stretch>
            <a:fillRect/>
          </a:stretch>
        </p:blipFill>
        <p:spPr>
          <a:xfrm>
            <a:off x="7486775" y="5513172"/>
            <a:ext cx="2499577" cy="573074"/>
          </a:xfrm>
          <a:prstGeom prst="rect">
            <a:avLst/>
          </a:prstGeom>
        </p:spPr>
      </p:pic>
    </p:spTree>
    <p:extLst>
      <p:ext uri="{BB962C8B-B14F-4D97-AF65-F5344CB8AC3E}">
        <p14:creationId xmlns:p14="http://schemas.microsoft.com/office/powerpoint/2010/main" val="17546129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III– CİHAZLA BİRLİKTE TEMİN EDİLEN BİLGİLERE İLİŞKİN GEREKLİLİKLER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lnSpcReduction="10000"/>
          </a:bodyPr>
          <a:lstStyle/>
          <a:p>
            <a:pPr marL="0" indent="0">
              <a:buNone/>
            </a:pPr>
            <a:r>
              <a:rPr lang="tr-TR" dirty="0">
                <a:solidFill>
                  <a:schemeClr val="tx1"/>
                </a:solidFill>
                <a:latin typeface="Calibri" panose="020F0502020204030204" pitchFamily="34" charset="0"/>
                <a:cs typeface="Calibri" panose="020F0502020204030204" pitchFamily="34" charset="0"/>
              </a:rPr>
              <a:t>23. Madde </a:t>
            </a:r>
            <a:r>
              <a:rPr lang="tr-TR" dirty="0">
                <a:solidFill>
                  <a:srgbClr val="FF0000"/>
                </a:solidFill>
                <a:latin typeface="Calibri" panose="020F0502020204030204" pitchFamily="34" charset="0"/>
                <a:cs typeface="Calibri" panose="020F0502020204030204" pitchFamily="34" charset="0"/>
              </a:rPr>
              <a:t>Etiket ve kullanım kılavuzu</a:t>
            </a:r>
          </a:p>
          <a:p>
            <a:pPr marL="0" indent="0">
              <a:buNone/>
            </a:pPr>
            <a:r>
              <a:rPr lang="tr-TR" dirty="0">
                <a:solidFill>
                  <a:schemeClr val="tx1"/>
                </a:solidFill>
                <a:latin typeface="Calibri" panose="020F0502020204030204" pitchFamily="34" charset="0"/>
                <a:cs typeface="Calibri" panose="020F0502020204030204" pitchFamily="34" charset="0"/>
              </a:rPr>
              <a:t>23.1. İmalatçı tarafından temin edilen bilgilere ilişkin genel gereklilikler</a:t>
            </a:r>
          </a:p>
          <a:p>
            <a:pPr marL="0" indent="0">
              <a:buNone/>
            </a:pPr>
            <a:r>
              <a:rPr lang="tr-TR" dirty="0">
                <a:solidFill>
                  <a:schemeClr val="tx1"/>
                </a:solidFill>
                <a:latin typeface="Calibri" panose="020F0502020204030204" pitchFamily="34" charset="0"/>
                <a:cs typeface="Calibri" panose="020F0502020204030204" pitchFamily="34" charset="0"/>
              </a:rPr>
              <a:t>(d) Kullanım kılavuzu, cihazlar ile birlikte temin edilir. İstisna olarak, </a:t>
            </a:r>
            <a:r>
              <a:rPr lang="tr-TR" dirty="0">
                <a:solidFill>
                  <a:srgbClr val="FF0000"/>
                </a:solidFill>
                <a:latin typeface="Calibri" panose="020F0502020204030204" pitchFamily="34" charset="0"/>
                <a:cs typeface="Calibri" panose="020F0502020204030204" pitchFamily="34" charset="0"/>
              </a:rPr>
              <a:t>sınıf I ve sınıf </a:t>
            </a:r>
            <a:r>
              <a:rPr lang="tr-TR" dirty="0" err="1">
                <a:solidFill>
                  <a:srgbClr val="FF0000"/>
                </a:solidFill>
                <a:latin typeface="Calibri" panose="020F0502020204030204" pitchFamily="34" charset="0"/>
                <a:cs typeface="Calibri" panose="020F0502020204030204" pitchFamily="34" charset="0"/>
              </a:rPr>
              <a:t>IIa</a:t>
            </a:r>
            <a:r>
              <a:rPr lang="tr-TR" dirty="0">
                <a:solidFill>
                  <a:srgbClr val="FF0000"/>
                </a:solidFill>
                <a:latin typeface="Calibri" panose="020F0502020204030204" pitchFamily="34" charset="0"/>
                <a:cs typeface="Calibri" panose="020F0502020204030204" pitchFamily="34" charset="0"/>
              </a:rPr>
              <a:t> cihazlar için, kullanım talimatları olmadan güvenli bir şekilde kullanım mümkün olup bu Kesimde aksi belirtilmediği sürece kullanım kılavuzu gerekmez.</a:t>
            </a:r>
          </a:p>
          <a:p>
            <a:pPr>
              <a:buFont typeface="+mj-lt"/>
              <a:buAutoNum type="alphaLcParenR" startAt="5"/>
            </a:pPr>
            <a:r>
              <a:rPr lang="tr-TR" b="1" dirty="0">
                <a:solidFill>
                  <a:srgbClr val="FF0000"/>
                </a:solidFill>
                <a:latin typeface="Calibri" panose="020F0502020204030204" pitchFamily="34" charset="0"/>
                <a:cs typeface="Calibri" panose="020F0502020204030204" pitchFamily="34" charset="0"/>
              </a:rPr>
              <a:t>Çoklu cihazların tek bir kullanıcıya ve/veya tek bir yere temin edilmesi durumunda</a:t>
            </a:r>
            <a:r>
              <a:rPr lang="tr-TR" b="1" dirty="0">
                <a:solidFill>
                  <a:schemeClr val="tx1"/>
                </a:solidFill>
                <a:latin typeface="Calibri" panose="020F0502020204030204" pitchFamily="34" charset="0"/>
                <a:cs typeface="Calibri" panose="020F0502020204030204" pitchFamily="34" charset="0"/>
              </a:rPr>
              <a:t>, alıcı tarafından kabul edilmesi halinde tek bir kullanım kılavuzu sureti verilebilir; ancak alıcı bedelsiz sağlanacak ilave suretleri her koşulda talep edebilir.</a:t>
            </a:r>
          </a:p>
          <a:p>
            <a:pPr>
              <a:buFont typeface="+mj-lt"/>
              <a:buAutoNum type="alphaLcParenR" startAt="5"/>
            </a:pPr>
            <a:r>
              <a:rPr lang="tr-TR" b="1" dirty="0">
                <a:solidFill>
                  <a:schemeClr val="tx1"/>
                </a:solidFill>
                <a:latin typeface="Calibri" panose="020F0502020204030204" pitchFamily="34" charset="0"/>
                <a:cs typeface="Calibri" panose="020F0502020204030204" pitchFamily="34" charset="0"/>
              </a:rPr>
              <a:t>Kullanım kılavuzu; sadece (AB) 207/2012 sayılı </a:t>
            </a:r>
            <a:r>
              <a:rPr lang="tr-TR" b="1" dirty="0" err="1">
                <a:solidFill>
                  <a:schemeClr val="tx1"/>
                </a:solidFill>
                <a:latin typeface="Calibri" panose="020F0502020204030204" pitchFamily="34" charset="0"/>
                <a:cs typeface="Calibri" panose="020F0502020204030204" pitchFamily="34" charset="0"/>
              </a:rPr>
              <a:t>Tüzük’te</a:t>
            </a:r>
            <a:r>
              <a:rPr lang="tr-TR" b="1" dirty="0">
                <a:solidFill>
                  <a:schemeClr val="tx1"/>
                </a:solidFill>
                <a:latin typeface="Calibri" panose="020F0502020204030204" pitchFamily="34" charset="0"/>
                <a:cs typeface="Calibri" panose="020F0502020204030204" pitchFamily="34" charset="0"/>
              </a:rPr>
              <a:t> veya söz konusu Tüzük uyarınca kabul edilen müteakip uygulama kurallarında belirtilen şartlar altında, </a:t>
            </a:r>
            <a:r>
              <a:rPr lang="tr-TR" b="1" dirty="0">
                <a:solidFill>
                  <a:srgbClr val="FF0000"/>
                </a:solidFill>
                <a:latin typeface="Calibri" panose="020F0502020204030204" pitchFamily="34" charset="0"/>
                <a:cs typeface="Calibri" panose="020F0502020204030204" pitchFamily="34" charset="0"/>
              </a:rPr>
              <a:t>kağıt olmayan formatlarda (örneğin, elektronik) kullanıcıya temin edilebilir.</a:t>
            </a:r>
          </a:p>
          <a:p>
            <a:pPr>
              <a:buFont typeface="+mj-lt"/>
              <a:buAutoNum type="alphaLcParenR" startAt="5"/>
            </a:pPr>
            <a:r>
              <a:rPr lang="tr-TR" b="1" dirty="0">
                <a:solidFill>
                  <a:schemeClr val="tx1"/>
                </a:solidFill>
                <a:latin typeface="Calibri" panose="020F0502020204030204" pitchFamily="34" charset="0"/>
                <a:cs typeface="Calibri" panose="020F0502020204030204" pitchFamily="34" charset="0"/>
              </a:rPr>
              <a:t>Kullanıcıya ve/veya diğer kişiye bildirilmesi gereken </a:t>
            </a:r>
            <a:r>
              <a:rPr lang="tr-TR" b="1" dirty="0">
                <a:solidFill>
                  <a:srgbClr val="FF0000"/>
                </a:solidFill>
                <a:latin typeface="Calibri" panose="020F0502020204030204" pitchFamily="34" charset="0"/>
                <a:cs typeface="Calibri" panose="020F0502020204030204" pitchFamily="34" charset="0"/>
              </a:rPr>
              <a:t>artık riskler; sınırlamalar, kontrendikasyonlar, tedbirler veya uyarılar</a:t>
            </a:r>
            <a:r>
              <a:rPr lang="tr-TR" b="1" dirty="0">
                <a:solidFill>
                  <a:schemeClr val="tx1"/>
                </a:solidFill>
                <a:latin typeface="Calibri" panose="020F0502020204030204" pitchFamily="34" charset="0"/>
                <a:cs typeface="Calibri" panose="020F0502020204030204" pitchFamily="34" charset="0"/>
              </a:rPr>
              <a:t> şeklinde imalatçı tarafından temin edilen bilgilere dahil edilir.</a:t>
            </a:r>
          </a:p>
          <a:p>
            <a:pPr>
              <a:buFont typeface="+mj-lt"/>
              <a:buAutoNum type="alphaLcParenR" startAt="5"/>
            </a:pPr>
            <a:r>
              <a:rPr lang="tr-TR" dirty="0">
                <a:solidFill>
                  <a:schemeClr val="tx1"/>
                </a:solidFill>
                <a:latin typeface="Calibri" panose="020F0502020204030204" pitchFamily="34" charset="0"/>
                <a:cs typeface="Calibri" panose="020F0502020204030204" pitchFamily="34" charset="0"/>
              </a:rPr>
              <a:t>Uygun olduğu hallerde, imalatçı tarafından temin edilen bilgiler, uluslararası kabul görmüş semboller şeklinde olur. Kullanılan </a:t>
            </a:r>
            <a:r>
              <a:rPr lang="tr-TR" dirty="0">
                <a:solidFill>
                  <a:srgbClr val="FF0000"/>
                </a:solidFill>
                <a:latin typeface="Calibri" panose="020F0502020204030204" pitchFamily="34" charset="0"/>
                <a:cs typeface="Calibri" panose="020F0502020204030204" pitchFamily="34" charset="0"/>
              </a:rPr>
              <a:t>her sembol veya tanımlama rengi, uyumlaştırılmış standartlara ya da ortak </a:t>
            </a:r>
            <a:r>
              <a:rPr lang="tr-TR" dirty="0" err="1">
                <a:solidFill>
                  <a:srgbClr val="FF0000"/>
                </a:solidFill>
                <a:latin typeface="Calibri" panose="020F0502020204030204" pitchFamily="34" charset="0"/>
                <a:cs typeface="Calibri" panose="020F0502020204030204" pitchFamily="34" charset="0"/>
              </a:rPr>
              <a:t>spesifikasyonlara</a:t>
            </a:r>
            <a:r>
              <a:rPr lang="tr-TR" dirty="0">
                <a:solidFill>
                  <a:srgbClr val="FF0000"/>
                </a:solidFill>
                <a:latin typeface="Calibri" panose="020F0502020204030204" pitchFamily="34" charset="0"/>
                <a:cs typeface="Calibri" panose="020F0502020204030204" pitchFamily="34" charset="0"/>
              </a:rPr>
              <a:t>(OS) </a:t>
            </a:r>
            <a:r>
              <a:rPr lang="tr-TR" dirty="0">
                <a:solidFill>
                  <a:schemeClr val="tx1"/>
                </a:solidFill>
                <a:latin typeface="Calibri" panose="020F0502020204030204" pitchFamily="34" charset="0"/>
                <a:cs typeface="Calibri" panose="020F0502020204030204" pitchFamily="34" charset="0"/>
              </a:rPr>
              <a:t>uyar. Uyumlaştırılmış standartların veya ortak </a:t>
            </a:r>
            <a:r>
              <a:rPr lang="tr-TR" dirty="0" err="1">
                <a:solidFill>
                  <a:schemeClr val="tx1"/>
                </a:solidFill>
                <a:latin typeface="Calibri" panose="020F0502020204030204" pitchFamily="34" charset="0"/>
                <a:cs typeface="Calibri" panose="020F0502020204030204" pitchFamily="34" charset="0"/>
              </a:rPr>
              <a:t>spesifikasyonların</a:t>
            </a:r>
            <a:r>
              <a:rPr lang="tr-TR" dirty="0">
                <a:solidFill>
                  <a:schemeClr val="tx1"/>
                </a:solidFill>
                <a:latin typeface="Calibri" panose="020F0502020204030204" pitchFamily="34" charset="0"/>
                <a:cs typeface="Calibri" panose="020F0502020204030204" pitchFamily="34" charset="0"/>
              </a:rPr>
              <a:t> bulunmadığı alanlarda, semboller ve renkler, cihazla birlikte temin edilen dokümantasyonda açıklanır.</a:t>
            </a:r>
            <a:endParaRPr lang="tr-TR" b="1" dirty="0">
              <a:solidFill>
                <a:schemeClr val="tx1"/>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35</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5-Nokta Yıldız 6"/>
          <p:cNvSpPr/>
          <p:nvPr/>
        </p:nvSpPr>
        <p:spPr>
          <a:xfrm>
            <a:off x="9692423" y="2728404"/>
            <a:ext cx="2351314" cy="494523"/>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 </a:t>
            </a:r>
          </a:p>
        </p:txBody>
      </p:sp>
      <p:pic>
        <p:nvPicPr>
          <p:cNvPr id="8" name="Resim 7"/>
          <p:cNvPicPr>
            <a:picLocks noChangeAspect="1"/>
          </p:cNvPicPr>
          <p:nvPr/>
        </p:nvPicPr>
        <p:blipFill>
          <a:blip r:embed="rId3"/>
          <a:stretch>
            <a:fillRect/>
          </a:stretch>
        </p:blipFill>
        <p:spPr>
          <a:xfrm>
            <a:off x="9692423" y="4412072"/>
            <a:ext cx="2499577" cy="573074"/>
          </a:xfrm>
          <a:prstGeom prst="rect">
            <a:avLst/>
          </a:prstGeom>
        </p:spPr>
      </p:pic>
      <p:sp>
        <p:nvSpPr>
          <p:cNvPr id="6" name="Bulut 5"/>
          <p:cNvSpPr/>
          <p:nvPr/>
        </p:nvSpPr>
        <p:spPr>
          <a:xfrm>
            <a:off x="8434840" y="6223924"/>
            <a:ext cx="3069772" cy="62383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EN ISO 15223, EN ISO 14630…</a:t>
            </a:r>
          </a:p>
        </p:txBody>
      </p:sp>
    </p:spTree>
    <p:extLst>
      <p:ext uri="{BB962C8B-B14F-4D97-AF65-F5344CB8AC3E}">
        <p14:creationId xmlns:p14="http://schemas.microsoft.com/office/powerpoint/2010/main" val="18406882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III– CİHAZLA BİRLİKTE TEMİN EDİLEN BİLGİLERE İLİŞKİN GEREKLİLİKLER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fontScale="92500" lnSpcReduction="10000"/>
          </a:bodyPr>
          <a:lstStyle/>
          <a:p>
            <a:pPr marL="0" indent="0">
              <a:buNone/>
            </a:pPr>
            <a:r>
              <a:rPr lang="tr-TR" dirty="0">
                <a:solidFill>
                  <a:schemeClr val="tx1"/>
                </a:solidFill>
                <a:latin typeface="Calibri" panose="020F0502020204030204" pitchFamily="34" charset="0"/>
                <a:cs typeface="Calibri" panose="020F0502020204030204" pitchFamily="34" charset="0"/>
              </a:rPr>
              <a:t>23. Madde </a:t>
            </a:r>
            <a:r>
              <a:rPr lang="tr-TR" dirty="0">
                <a:solidFill>
                  <a:srgbClr val="FF0000"/>
                </a:solidFill>
                <a:latin typeface="Calibri" panose="020F0502020204030204" pitchFamily="34" charset="0"/>
                <a:cs typeface="Calibri" panose="020F0502020204030204" pitchFamily="34" charset="0"/>
              </a:rPr>
              <a:t>Etiket ve kullanım kılavuzu</a:t>
            </a:r>
          </a:p>
          <a:p>
            <a:pPr marL="0" indent="0">
              <a:buNone/>
            </a:pPr>
            <a:r>
              <a:rPr lang="tr-TR" dirty="0">
                <a:solidFill>
                  <a:schemeClr val="tx1"/>
                </a:solidFill>
                <a:latin typeface="Calibri" panose="020F0502020204030204" pitchFamily="34" charset="0"/>
                <a:cs typeface="Calibri" panose="020F0502020204030204" pitchFamily="34" charset="0"/>
              </a:rPr>
              <a:t>23.2. Etiket üzerindeki bilgiler</a:t>
            </a:r>
          </a:p>
          <a:p>
            <a:pPr marL="0" indent="0">
              <a:buNone/>
            </a:pPr>
            <a:r>
              <a:rPr lang="tr-TR" dirty="0">
                <a:solidFill>
                  <a:schemeClr val="tx1"/>
                </a:solidFill>
                <a:latin typeface="Calibri" panose="020F0502020204030204" pitchFamily="34" charset="0"/>
                <a:cs typeface="Calibri" panose="020F0502020204030204" pitchFamily="34" charset="0"/>
              </a:rPr>
              <a:t>Etiket aşağıdaki detayların tamamını taşır:</a:t>
            </a:r>
          </a:p>
          <a:p>
            <a:pPr>
              <a:buFont typeface="+mj-lt"/>
              <a:buAutoNum type="alphaLcParenR"/>
            </a:pPr>
            <a:r>
              <a:rPr lang="tr-TR" dirty="0">
                <a:solidFill>
                  <a:srgbClr val="FF0000"/>
                </a:solidFill>
                <a:latin typeface="Calibri" panose="020F0502020204030204" pitchFamily="34" charset="0"/>
                <a:cs typeface="Calibri" panose="020F0502020204030204" pitchFamily="34" charset="0"/>
              </a:rPr>
              <a:t>cihazın adı veya ticari adı</a:t>
            </a:r>
            <a:r>
              <a:rPr lang="tr-TR" dirty="0">
                <a:solidFill>
                  <a:schemeClr val="tx1"/>
                </a:solidFill>
                <a:latin typeface="Calibri" panose="020F0502020204030204" pitchFamily="34" charset="0"/>
                <a:cs typeface="Calibri" panose="020F0502020204030204" pitchFamily="34" charset="0"/>
              </a:rPr>
              <a:t>;</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(b) kullanıcının </a:t>
            </a:r>
            <a:r>
              <a:rPr lang="tr-TR" dirty="0">
                <a:solidFill>
                  <a:srgbClr val="FF0000"/>
                </a:solidFill>
                <a:latin typeface="Calibri" panose="020F0502020204030204" pitchFamily="34" charset="0"/>
                <a:cs typeface="Calibri" panose="020F0502020204030204" pitchFamily="34" charset="0"/>
              </a:rPr>
              <a:t>cihazı tanıması için kesinlikle gerekli olan detaylar</a:t>
            </a:r>
            <a:r>
              <a:rPr lang="tr-TR" dirty="0">
                <a:solidFill>
                  <a:schemeClr val="tx1"/>
                </a:solidFill>
                <a:latin typeface="Calibri" panose="020F0502020204030204" pitchFamily="34" charset="0"/>
                <a:cs typeface="Calibri" panose="020F0502020204030204" pitchFamily="34" charset="0"/>
              </a:rPr>
              <a:t>, </a:t>
            </a:r>
            <a:r>
              <a:rPr lang="tr-TR" dirty="0">
                <a:solidFill>
                  <a:srgbClr val="FF0000"/>
                </a:solidFill>
                <a:latin typeface="Calibri" panose="020F0502020204030204" pitchFamily="34" charset="0"/>
                <a:cs typeface="Calibri" panose="020F0502020204030204" pitchFamily="34" charset="0"/>
              </a:rPr>
              <a:t>ambalajın içeriği </a:t>
            </a:r>
            <a:r>
              <a:rPr lang="tr-TR" dirty="0">
                <a:solidFill>
                  <a:schemeClr val="tx1"/>
                </a:solidFill>
                <a:latin typeface="Calibri" panose="020F0502020204030204" pitchFamily="34" charset="0"/>
                <a:cs typeface="Calibri" panose="020F0502020204030204" pitchFamily="34" charset="0"/>
              </a:rPr>
              <a:t>ve kullanıcı için açık olmadığı durumda, </a:t>
            </a:r>
            <a:r>
              <a:rPr lang="tr-TR" dirty="0">
                <a:solidFill>
                  <a:srgbClr val="FF0000"/>
                </a:solidFill>
                <a:latin typeface="Calibri" panose="020F0502020204030204" pitchFamily="34" charset="0"/>
                <a:cs typeface="Calibri" panose="020F0502020204030204" pitchFamily="34" charset="0"/>
              </a:rPr>
              <a:t>cihazın kullanım amacı</a:t>
            </a:r>
            <a:r>
              <a:rPr lang="tr-TR" dirty="0">
                <a:solidFill>
                  <a:schemeClr val="tx1"/>
                </a:solidFill>
                <a:latin typeface="Calibri" panose="020F0502020204030204" pitchFamily="34" charset="0"/>
                <a:cs typeface="Calibri" panose="020F0502020204030204" pitchFamily="34" charset="0"/>
              </a:rPr>
              <a:t>;</a:t>
            </a:r>
          </a:p>
          <a:p>
            <a:pPr>
              <a:buFont typeface="+mj-lt"/>
              <a:buAutoNum type="alphaLcParenR"/>
            </a:pPr>
            <a:r>
              <a:rPr lang="tr-TR" dirty="0">
                <a:solidFill>
                  <a:srgbClr val="FF0000"/>
                </a:solidFill>
                <a:latin typeface="Calibri" panose="020F0502020204030204" pitchFamily="34" charset="0"/>
                <a:cs typeface="Calibri" panose="020F0502020204030204" pitchFamily="34" charset="0"/>
              </a:rPr>
              <a:t>imalatçının adı</a:t>
            </a:r>
            <a:r>
              <a:rPr lang="tr-TR" dirty="0">
                <a:solidFill>
                  <a:schemeClr val="tx1"/>
                </a:solidFill>
                <a:latin typeface="Calibri" panose="020F0502020204030204" pitchFamily="34" charset="0"/>
                <a:cs typeface="Calibri" panose="020F0502020204030204" pitchFamily="34" charset="0"/>
              </a:rPr>
              <a:t>, kayıtlı ticari unvanı veya kayıtlı ticari markası ile kayıtlı </a:t>
            </a:r>
            <a:r>
              <a:rPr lang="tr-TR" dirty="0">
                <a:solidFill>
                  <a:srgbClr val="FF0000"/>
                </a:solidFill>
                <a:latin typeface="Calibri" panose="020F0502020204030204" pitchFamily="34" charset="0"/>
                <a:cs typeface="Calibri" panose="020F0502020204030204" pitchFamily="34" charset="0"/>
              </a:rPr>
              <a:t>işyerinin adresi</a:t>
            </a:r>
            <a:r>
              <a:rPr lang="tr-TR" dirty="0">
                <a:solidFill>
                  <a:schemeClr val="tx1"/>
                </a:solidFill>
                <a:latin typeface="Calibri" panose="020F0502020204030204" pitchFamily="34" charset="0"/>
                <a:cs typeface="Calibri" panose="020F0502020204030204" pitchFamily="34" charset="0"/>
              </a:rPr>
              <a:t>;</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imalatçının kayıtlı işyeri Birlik dışındaysa, </a:t>
            </a:r>
            <a:r>
              <a:rPr lang="tr-TR" dirty="0">
                <a:solidFill>
                  <a:srgbClr val="FF0000"/>
                </a:solidFill>
                <a:latin typeface="Calibri" panose="020F0502020204030204" pitchFamily="34" charset="0"/>
                <a:cs typeface="Calibri" panose="020F0502020204030204" pitchFamily="34" charset="0"/>
              </a:rPr>
              <a:t>yetkili temsilcinin adı</a:t>
            </a:r>
            <a:r>
              <a:rPr lang="tr-TR" dirty="0">
                <a:solidFill>
                  <a:schemeClr val="tx1"/>
                </a:solidFill>
                <a:latin typeface="Calibri" panose="020F0502020204030204" pitchFamily="34" charset="0"/>
                <a:cs typeface="Calibri" panose="020F0502020204030204" pitchFamily="34" charset="0"/>
              </a:rPr>
              <a:t> ve yetkili temsilcinin kayıtlı </a:t>
            </a:r>
            <a:r>
              <a:rPr lang="tr-TR" dirty="0">
                <a:solidFill>
                  <a:srgbClr val="FF0000"/>
                </a:solidFill>
                <a:latin typeface="Calibri" panose="020F0502020204030204" pitchFamily="34" charset="0"/>
                <a:cs typeface="Calibri" panose="020F0502020204030204" pitchFamily="34" charset="0"/>
              </a:rPr>
              <a:t>işyerinin adresi</a:t>
            </a:r>
            <a:r>
              <a:rPr lang="tr-TR" dirty="0">
                <a:solidFill>
                  <a:schemeClr val="tx1"/>
                </a:solidFill>
                <a:latin typeface="Calibri" panose="020F0502020204030204" pitchFamily="34" charset="0"/>
                <a:cs typeface="Calibri" panose="020F0502020204030204" pitchFamily="34" charset="0"/>
              </a:rPr>
              <a:t>;</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uygulanabildiği hallerde, cihazın aşağıdakileri içerdiğine veya ihtiva ettiğine dair bir gösterge:</a:t>
            </a:r>
          </a:p>
          <a:p>
            <a:pPr lvl="1">
              <a:buFont typeface="Arial" panose="020B0604020202020204" pitchFamily="34" charset="0"/>
              <a:buChar char="•"/>
            </a:pPr>
            <a:r>
              <a:rPr lang="tr-TR" dirty="0">
                <a:solidFill>
                  <a:schemeClr val="tx1"/>
                </a:solidFill>
                <a:latin typeface="Calibri" panose="020F0502020204030204" pitchFamily="34" charset="0"/>
                <a:cs typeface="Calibri" panose="020F0502020204030204" pitchFamily="34" charset="0"/>
              </a:rPr>
              <a:t>insan kanı veya plazma türevi dahil olmak üzere, bir tıbbi maddeyi veya</a:t>
            </a:r>
          </a:p>
          <a:p>
            <a:pPr lvl="1">
              <a:buFont typeface="Arial" panose="020B0604020202020204" pitchFamily="34" charset="0"/>
              <a:buChar char="•"/>
            </a:pPr>
            <a:r>
              <a:rPr lang="tr-TR" dirty="0">
                <a:solidFill>
                  <a:schemeClr val="tx1"/>
                </a:solidFill>
                <a:latin typeface="Calibri" panose="020F0502020204030204" pitchFamily="34" charset="0"/>
                <a:cs typeface="Calibri" panose="020F0502020204030204" pitchFamily="34" charset="0"/>
              </a:rPr>
              <a:t>insan kaynaklı dokular veya hücreler ya da onların türevlerini veya</a:t>
            </a:r>
          </a:p>
          <a:p>
            <a:pPr lvl="1">
              <a:buFont typeface="Arial" panose="020B0604020202020204" pitchFamily="34" charset="0"/>
              <a:buChar char="•"/>
            </a:pPr>
            <a:r>
              <a:rPr lang="tr-TR" dirty="0">
                <a:solidFill>
                  <a:schemeClr val="tx1"/>
                </a:solidFill>
                <a:latin typeface="Calibri" panose="020F0502020204030204" pitchFamily="34" charset="0"/>
                <a:cs typeface="Calibri" panose="020F0502020204030204" pitchFamily="34" charset="0"/>
              </a:rPr>
              <a:t>(AB) 722/2012 sayılı </a:t>
            </a:r>
            <a:r>
              <a:rPr lang="tr-TR" dirty="0" err="1">
                <a:solidFill>
                  <a:schemeClr val="tx1"/>
                </a:solidFill>
                <a:latin typeface="Calibri" panose="020F0502020204030204" pitchFamily="34" charset="0"/>
                <a:cs typeface="Calibri" panose="020F0502020204030204" pitchFamily="34" charset="0"/>
              </a:rPr>
              <a:t>Tüzük’te</a:t>
            </a:r>
            <a:r>
              <a:rPr lang="tr-TR" dirty="0">
                <a:solidFill>
                  <a:schemeClr val="tx1"/>
                </a:solidFill>
                <a:latin typeface="Calibri" panose="020F0502020204030204" pitchFamily="34" charset="0"/>
                <a:cs typeface="Calibri" panose="020F0502020204030204" pitchFamily="34" charset="0"/>
              </a:rPr>
              <a:t> belirtildiği şekilde, hayvan kaynaklı dokular veya hücreler ya da onların türevlerini;</a:t>
            </a:r>
          </a:p>
          <a:p>
            <a:pPr lvl="1">
              <a:buFont typeface="Arial" panose="020B0604020202020204" pitchFamily="34" charset="0"/>
              <a:buChar char="•"/>
            </a:pPr>
            <a:r>
              <a:rPr lang="tr-TR" dirty="0">
                <a:solidFill>
                  <a:schemeClr val="tx1"/>
                </a:solidFill>
                <a:latin typeface="Calibri" panose="020F0502020204030204" pitchFamily="34" charset="0"/>
                <a:cs typeface="Calibri" panose="020F0502020204030204" pitchFamily="34" charset="0"/>
              </a:rPr>
              <a:t>uygulanabildiği hallerde, 10.4.5. Kesimi uyarınca etiketlenen bilgiler;</a:t>
            </a:r>
          </a:p>
          <a:p>
            <a:pPr>
              <a:buFont typeface="+mj-lt"/>
              <a:buAutoNum type="alphaLcParenR"/>
            </a:pPr>
            <a:r>
              <a:rPr lang="tr-TR" dirty="0">
                <a:solidFill>
                  <a:srgbClr val="FF0000"/>
                </a:solidFill>
                <a:latin typeface="Calibri" panose="020F0502020204030204" pitchFamily="34" charset="0"/>
                <a:cs typeface="Calibri" panose="020F0502020204030204" pitchFamily="34" charset="0"/>
              </a:rPr>
              <a:t>LOT NUMARASI veya SERİ NUMARASI </a:t>
            </a:r>
            <a:r>
              <a:rPr lang="tr-TR" dirty="0">
                <a:solidFill>
                  <a:schemeClr val="tx1"/>
                </a:solidFill>
                <a:latin typeface="Calibri" panose="020F0502020204030204" pitchFamily="34" charset="0"/>
                <a:cs typeface="Calibri" panose="020F0502020204030204" pitchFamily="34" charset="0"/>
              </a:rPr>
              <a:t>kelimelerinin ya da uygun olduğu takdirde, eşdeğer bir sembolün ardından gelen cihazın lot numarası veya seri numarası;</a:t>
            </a:r>
            <a:endParaRPr lang="tr-TR" b="1" dirty="0">
              <a:solidFill>
                <a:schemeClr val="tx1"/>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36</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457144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III– CİHAZLA BİRLİKTE TEMİN EDİLEN BİLGİLERE İLİŞKİN GEREKLİLİKLER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fontScale="92500" lnSpcReduction="20000"/>
          </a:bodyPr>
          <a:lstStyle/>
          <a:p>
            <a:pPr marL="0" indent="0">
              <a:buNone/>
            </a:pPr>
            <a:r>
              <a:rPr lang="tr-TR" dirty="0">
                <a:solidFill>
                  <a:schemeClr val="tx1"/>
                </a:solidFill>
                <a:latin typeface="Calibri" panose="020F0502020204030204" pitchFamily="34" charset="0"/>
                <a:cs typeface="Calibri" panose="020F0502020204030204" pitchFamily="34" charset="0"/>
              </a:rPr>
              <a:t>23. Madde </a:t>
            </a:r>
            <a:r>
              <a:rPr lang="tr-TR" dirty="0">
                <a:solidFill>
                  <a:srgbClr val="FF0000"/>
                </a:solidFill>
                <a:latin typeface="Calibri" panose="020F0502020204030204" pitchFamily="34" charset="0"/>
                <a:cs typeface="Calibri" panose="020F0502020204030204" pitchFamily="34" charset="0"/>
              </a:rPr>
              <a:t>Etiket ve kullanım kılavuzu</a:t>
            </a:r>
          </a:p>
          <a:p>
            <a:pPr marL="0" indent="0">
              <a:buNone/>
            </a:pPr>
            <a:r>
              <a:rPr lang="tr-TR" dirty="0">
                <a:solidFill>
                  <a:schemeClr val="tx1"/>
                </a:solidFill>
                <a:latin typeface="Calibri" panose="020F0502020204030204" pitchFamily="34" charset="0"/>
                <a:cs typeface="Calibri" panose="020F0502020204030204" pitchFamily="34" charset="0"/>
              </a:rPr>
              <a:t>23.2. Etiket üzerindeki bilgiler</a:t>
            </a:r>
          </a:p>
          <a:p>
            <a:pPr marL="0" indent="0">
              <a:buNone/>
            </a:pPr>
            <a:r>
              <a:rPr lang="tr-TR" dirty="0">
                <a:solidFill>
                  <a:schemeClr val="tx1"/>
                </a:solidFill>
                <a:latin typeface="Calibri" panose="020F0502020204030204" pitchFamily="34" charset="0"/>
                <a:cs typeface="Calibri" panose="020F0502020204030204" pitchFamily="34" charset="0"/>
              </a:rPr>
              <a:t>Etiket aşağıdaki detayların tamamını taşır:</a:t>
            </a:r>
          </a:p>
          <a:p>
            <a:pPr>
              <a:buFont typeface="+mj-lt"/>
              <a:buAutoNum type="alphaLcParenR" startAt="8"/>
            </a:pPr>
            <a:r>
              <a:rPr lang="tr-TR" b="1" dirty="0">
                <a:solidFill>
                  <a:schemeClr val="tx1"/>
                </a:solidFill>
                <a:latin typeface="Calibri" panose="020F0502020204030204" pitchFamily="34" charset="0"/>
                <a:cs typeface="Calibri" panose="020F0502020204030204" pitchFamily="34" charset="0"/>
              </a:rPr>
              <a:t>27(4) maddesinde ve VII. Ekin C Kısımında atıfta bulunulan </a:t>
            </a:r>
            <a:r>
              <a:rPr lang="tr-TR" b="1" dirty="0">
                <a:solidFill>
                  <a:srgbClr val="FF0000"/>
                </a:solidFill>
                <a:latin typeface="Calibri" panose="020F0502020204030204" pitchFamily="34" charset="0"/>
                <a:cs typeface="Calibri" panose="020F0502020204030204" pitchFamily="34" charset="0"/>
              </a:rPr>
              <a:t>UDI taşıyıcısı</a:t>
            </a:r>
            <a:r>
              <a:rPr lang="tr-TR" b="1" dirty="0">
                <a:solidFill>
                  <a:schemeClr val="tx1"/>
                </a:solidFill>
                <a:latin typeface="Calibri" panose="020F0502020204030204" pitchFamily="34" charset="0"/>
                <a:cs typeface="Calibri" panose="020F0502020204030204" pitchFamily="34" charset="0"/>
              </a:rPr>
              <a:t>;</a:t>
            </a:r>
          </a:p>
          <a:p>
            <a:pPr>
              <a:buFont typeface="+mj-lt"/>
              <a:buAutoNum type="alphaLcParenR" startAt="8"/>
            </a:pPr>
            <a:r>
              <a:rPr lang="tr-TR" dirty="0">
                <a:solidFill>
                  <a:schemeClr val="tx1"/>
                </a:solidFill>
                <a:latin typeface="Calibri" panose="020F0502020204030204" pitchFamily="34" charset="0"/>
                <a:cs typeface="Calibri" panose="020F0502020204030204" pitchFamily="34" charset="0"/>
              </a:rPr>
              <a:t>cihazı güvenli bir şekilde kullanmaya veya </a:t>
            </a:r>
            <a:r>
              <a:rPr lang="tr-TR" dirty="0" err="1">
                <a:solidFill>
                  <a:schemeClr val="tx1"/>
                </a:solidFill>
                <a:latin typeface="Calibri" panose="020F0502020204030204" pitchFamily="34" charset="0"/>
                <a:cs typeface="Calibri" panose="020F0502020204030204" pitchFamily="34" charset="0"/>
              </a:rPr>
              <a:t>implante</a:t>
            </a:r>
            <a:r>
              <a:rPr lang="tr-TR" dirty="0">
                <a:solidFill>
                  <a:schemeClr val="tx1"/>
                </a:solidFill>
                <a:latin typeface="Calibri" panose="020F0502020204030204" pitchFamily="34" charset="0"/>
                <a:cs typeface="Calibri" panose="020F0502020204030204" pitchFamily="34" charset="0"/>
              </a:rPr>
              <a:t> etmeye yönelik </a:t>
            </a:r>
            <a:r>
              <a:rPr lang="tr-TR" dirty="0">
                <a:solidFill>
                  <a:srgbClr val="FF0000"/>
                </a:solidFill>
                <a:latin typeface="Calibri" panose="020F0502020204030204" pitchFamily="34" charset="0"/>
                <a:cs typeface="Calibri" panose="020F0502020204030204" pitchFamily="34" charset="0"/>
              </a:rPr>
              <a:t>süre sınırının ilgili olduğu yerde, en azından ay ve yıl bakımından </a:t>
            </a:r>
            <a:r>
              <a:rPr lang="tr-TR" dirty="0">
                <a:solidFill>
                  <a:schemeClr val="tx1"/>
                </a:solidFill>
                <a:latin typeface="Calibri" panose="020F0502020204030204" pitchFamily="34" charset="0"/>
                <a:cs typeface="Calibri" panose="020F0502020204030204" pitchFamily="34" charset="0"/>
              </a:rPr>
              <a:t>ifade edilen kesin göstergesi;</a:t>
            </a:r>
          </a:p>
          <a:p>
            <a:pPr>
              <a:buFont typeface="+mj-lt"/>
              <a:buAutoNum type="alphaLcParenR" startAt="8"/>
            </a:pPr>
            <a:r>
              <a:rPr lang="tr-TR" dirty="0">
                <a:solidFill>
                  <a:schemeClr val="tx1"/>
                </a:solidFill>
                <a:latin typeface="Calibri" panose="020F0502020204030204" pitchFamily="34" charset="0"/>
                <a:cs typeface="Calibri" panose="020F0502020204030204" pitchFamily="34" charset="0"/>
              </a:rPr>
              <a:t>cihazın güvenli bir şekilde hangi tarihe kadar kullanılabileceğine dair hiçbir göstergenin bulunmaması durumunda, </a:t>
            </a:r>
            <a:r>
              <a:rPr lang="tr-TR" dirty="0">
                <a:solidFill>
                  <a:srgbClr val="FF0000"/>
                </a:solidFill>
                <a:latin typeface="Calibri" panose="020F0502020204030204" pitchFamily="34" charset="0"/>
                <a:cs typeface="Calibri" panose="020F0502020204030204" pitchFamily="34" charset="0"/>
              </a:rPr>
              <a:t>imalat tarihi</a:t>
            </a:r>
            <a:r>
              <a:rPr lang="tr-TR" dirty="0">
                <a:solidFill>
                  <a:schemeClr val="tx1"/>
                </a:solidFill>
                <a:latin typeface="Calibri" panose="020F0502020204030204" pitchFamily="34" charset="0"/>
                <a:cs typeface="Calibri" panose="020F0502020204030204" pitchFamily="34" charset="0"/>
              </a:rPr>
              <a:t>. Bu imalat tarihi, tarihin açıkça belirlenebilir olması şartıyla, lot numarasının veya seri numarasının bir parçası olarak dahil edilebilir.</a:t>
            </a:r>
          </a:p>
          <a:p>
            <a:pPr>
              <a:buFont typeface="+mj-lt"/>
              <a:buAutoNum type="alphaLcParenR" startAt="8"/>
            </a:pPr>
            <a:r>
              <a:rPr lang="tr-TR" dirty="0">
                <a:solidFill>
                  <a:schemeClr val="tx1"/>
                </a:solidFill>
                <a:latin typeface="Calibri" panose="020F0502020204030204" pitchFamily="34" charset="0"/>
                <a:cs typeface="Calibri" panose="020F0502020204030204" pitchFamily="34" charset="0"/>
              </a:rPr>
              <a:t>uygulanan </a:t>
            </a:r>
            <a:r>
              <a:rPr lang="tr-TR" dirty="0">
                <a:solidFill>
                  <a:srgbClr val="FF0000"/>
                </a:solidFill>
                <a:latin typeface="Calibri" panose="020F0502020204030204" pitchFamily="34" charset="0"/>
                <a:cs typeface="Calibri" panose="020F0502020204030204" pitchFamily="34" charset="0"/>
              </a:rPr>
              <a:t>özel depolama ve/veya kullanım koşullarına dair bir gösterge</a:t>
            </a:r>
            <a:r>
              <a:rPr lang="tr-TR" dirty="0">
                <a:solidFill>
                  <a:schemeClr val="tx1"/>
                </a:solidFill>
                <a:latin typeface="Calibri" panose="020F0502020204030204" pitchFamily="34" charset="0"/>
                <a:cs typeface="Calibri" panose="020F0502020204030204" pitchFamily="34" charset="0"/>
              </a:rPr>
              <a:t>;</a:t>
            </a:r>
          </a:p>
          <a:p>
            <a:pPr>
              <a:buFont typeface="+mj-lt"/>
              <a:buAutoNum type="alphaLcParenR" startAt="8"/>
            </a:pPr>
            <a:r>
              <a:rPr lang="tr-TR" dirty="0">
                <a:solidFill>
                  <a:schemeClr val="tx1"/>
                </a:solidFill>
                <a:latin typeface="Calibri" panose="020F0502020204030204" pitchFamily="34" charset="0"/>
                <a:cs typeface="Calibri" panose="020F0502020204030204" pitchFamily="34" charset="0"/>
              </a:rPr>
              <a:t>cihaz steril olarak tedarik ediliyorsa, cihazın </a:t>
            </a:r>
            <a:r>
              <a:rPr lang="tr-TR" dirty="0">
                <a:solidFill>
                  <a:srgbClr val="FF0000"/>
                </a:solidFill>
                <a:latin typeface="Calibri" panose="020F0502020204030204" pitchFamily="34" charset="0"/>
                <a:cs typeface="Calibri" panose="020F0502020204030204" pitchFamily="34" charset="0"/>
              </a:rPr>
              <a:t>steril durumuna ve sterilizasyon yöntemine dair bir gösterge</a:t>
            </a:r>
            <a:r>
              <a:rPr lang="tr-TR" dirty="0">
                <a:solidFill>
                  <a:schemeClr val="tx1"/>
                </a:solidFill>
                <a:latin typeface="Calibri" panose="020F0502020204030204" pitchFamily="34" charset="0"/>
                <a:cs typeface="Calibri" panose="020F0502020204030204" pitchFamily="34" charset="0"/>
              </a:rPr>
              <a:t>;</a:t>
            </a:r>
          </a:p>
          <a:p>
            <a:pPr>
              <a:buFont typeface="+mj-lt"/>
              <a:buAutoNum type="alphaLcParenR" startAt="8"/>
            </a:pPr>
            <a:r>
              <a:rPr lang="tr-TR" dirty="0">
                <a:solidFill>
                  <a:schemeClr val="tx1"/>
                </a:solidFill>
                <a:latin typeface="Calibri" panose="020F0502020204030204" pitchFamily="34" charset="0"/>
                <a:cs typeface="Calibri" panose="020F0502020204030204" pitchFamily="34" charset="0"/>
              </a:rPr>
              <a:t>cihazın kullanıcısının ve diğer kişilerin dikkatini hemen çekmesi gereken </a:t>
            </a:r>
            <a:r>
              <a:rPr lang="tr-TR" dirty="0">
                <a:solidFill>
                  <a:srgbClr val="FF0000"/>
                </a:solidFill>
                <a:latin typeface="Calibri" panose="020F0502020204030204" pitchFamily="34" charset="0"/>
                <a:cs typeface="Calibri" panose="020F0502020204030204" pitchFamily="34" charset="0"/>
              </a:rPr>
              <a:t>uyarılar veya alınacak tedbirler. </a:t>
            </a:r>
            <a:r>
              <a:rPr lang="tr-TR" dirty="0">
                <a:solidFill>
                  <a:schemeClr val="tx1"/>
                </a:solidFill>
                <a:latin typeface="Calibri" panose="020F0502020204030204" pitchFamily="34" charset="0"/>
                <a:cs typeface="Calibri" panose="020F0502020204030204" pitchFamily="34" charset="0"/>
              </a:rPr>
              <a:t>Bu bilgiler, hedeflenen kullanıcılar dikkate alınarak asgari düzeyde tutulabilir; bu durumda daha detaylı bilgiler kullanım kılavuzunda bulunur;</a:t>
            </a:r>
          </a:p>
          <a:p>
            <a:pPr>
              <a:buFont typeface="+mj-lt"/>
              <a:buAutoNum type="alphaLcParenR" startAt="8"/>
            </a:pPr>
            <a:r>
              <a:rPr lang="tr-TR" dirty="0">
                <a:solidFill>
                  <a:schemeClr val="tx1"/>
                </a:solidFill>
                <a:latin typeface="Calibri" panose="020F0502020204030204" pitchFamily="34" charset="0"/>
                <a:cs typeface="Calibri" panose="020F0502020204030204" pitchFamily="34" charset="0"/>
              </a:rPr>
              <a:t>cihaz tek kullanımlık olarak amaçlanmışsa, bu durumla ilgili bir gösterge. İmalatçının </a:t>
            </a:r>
            <a:r>
              <a:rPr lang="tr-TR" dirty="0">
                <a:solidFill>
                  <a:srgbClr val="FF0000"/>
                </a:solidFill>
                <a:latin typeface="Calibri" panose="020F0502020204030204" pitchFamily="34" charset="0"/>
                <a:cs typeface="Calibri" panose="020F0502020204030204" pitchFamily="34" charset="0"/>
              </a:rPr>
              <a:t>tek kullanımlık göstergesi,</a:t>
            </a:r>
            <a:r>
              <a:rPr lang="tr-TR" dirty="0">
                <a:solidFill>
                  <a:schemeClr val="tx1"/>
                </a:solidFill>
                <a:latin typeface="Calibri" panose="020F0502020204030204" pitchFamily="34" charset="0"/>
                <a:cs typeface="Calibri" panose="020F0502020204030204" pitchFamily="34" charset="0"/>
              </a:rPr>
              <a:t> Birlik genelinde tutarlı olur;</a:t>
            </a:r>
          </a:p>
          <a:p>
            <a:pPr>
              <a:buFont typeface="+mj-lt"/>
              <a:buAutoNum type="alphaLcParenR" startAt="8"/>
            </a:pPr>
            <a:r>
              <a:rPr lang="tr-TR" b="1" dirty="0">
                <a:solidFill>
                  <a:srgbClr val="FF0000"/>
                </a:solidFill>
                <a:latin typeface="Calibri" panose="020F0502020204030204" pitchFamily="34" charset="0"/>
                <a:cs typeface="Calibri" panose="020F0502020204030204" pitchFamily="34" charset="0"/>
              </a:rPr>
              <a:t>cihaz yeniden işlenmiş bir tek kullanımlık cihaz </a:t>
            </a:r>
            <a:r>
              <a:rPr lang="tr-TR" b="1" dirty="0">
                <a:solidFill>
                  <a:schemeClr val="tx1"/>
                </a:solidFill>
                <a:latin typeface="Calibri" panose="020F0502020204030204" pitchFamily="34" charset="0"/>
                <a:cs typeface="Calibri" panose="020F0502020204030204" pitchFamily="34" charset="0"/>
              </a:rPr>
              <a:t>ise, bu duruma dair bir gösterge, hâlihazırda yapılmış olan yeniden işleme döngülerinin sayısı ve yeniden işleme döngülerinin sayısına ilişkin sınırlamalar;</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37</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5-Nokta Yıldız 5"/>
          <p:cNvSpPr/>
          <p:nvPr/>
        </p:nvSpPr>
        <p:spPr>
          <a:xfrm>
            <a:off x="7585251" y="2300606"/>
            <a:ext cx="2006081" cy="50488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 </a:t>
            </a:r>
          </a:p>
        </p:txBody>
      </p:sp>
      <p:sp>
        <p:nvSpPr>
          <p:cNvPr id="7" name="5-Nokta Yıldız 6"/>
          <p:cNvSpPr/>
          <p:nvPr/>
        </p:nvSpPr>
        <p:spPr>
          <a:xfrm>
            <a:off x="8993415" y="6353118"/>
            <a:ext cx="2006081" cy="50488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 </a:t>
            </a:r>
          </a:p>
        </p:txBody>
      </p:sp>
    </p:spTree>
    <p:extLst>
      <p:ext uri="{BB962C8B-B14F-4D97-AF65-F5344CB8AC3E}">
        <p14:creationId xmlns:p14="http://schemas.microsoft.com/office/powerpoint/2010/main" val="18399421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III– CİHAZLA BİRLİKTE TEMİN EDİLEN BİLGİLERE İLİŞKİN GEREKLİLİKLER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solidFill>
                  <a:schemeClr val="tx1"/>
                </a:solidFill>
                <a:latin typeface="Calibri" panose="020F0502020204030204" pitchFamily="34" charset="0"/>
                <a:cs typeface="Calibri" panose="020F0502020204030204" pitchFamily="34" charset="0"/>
              </a:rPr>
              <a:t>23. Madde </a:t>
            </a:r>
            <a:r>
              <a:rPr lang="tr-TR" dirty="0">
                <a:solidFill>
                  <a:srgbClr val="FF0000"/>
                </a:solidFill>
                <a:latin typeface="Calibri" panose="020F0502020204030204" pitchFamily="34" charset="0"/>
                <a:cs typeface="Calibri" panose="020F0502020204030204" pitchFamily="34" charset="0"/>
              </a:rPr>
              <a:t>Etiket ve kullanım kılavuzu</a:t>
            </a:r>
          </a:p>
          <a:p>
            <a:pPr marL="0" indent="0">
              <a:buNone/>
            </a:pPr>
            <a:r>
              <a:rPr lang="tr-TR" dirty="0">
                <a:solidFill>
                  <a:schemeClr val="tx1"/>
                </a:solidFill>
                <a:latin typeface="Calibri" panose="020F0502020204030204" pitchFamily="34" charset="0"/>
                <a:cs typeface="Calibri" panose="020F0502020204030204" pitchFamily="34" charset="0"/>
              </a:rPr>
              <a:t>23.2. Etiket üzerindeki bilgiler</a:t>
            </a:r>
          </a:p>
          <a:p>
            <a:pPr marL="0" indent="0">
              <a:buNone/>
            </a:pPr>
            <a:r>
              <a:rPr lang="tr-TR" dirty="0">
                <a:solidFill>
                  <a:schemeClr val="tx1"/>
                </a:solidFill>
                <a:latin typeface="Calibri" panose="020F0502020204030204" pitchFamily="34" charset="0"/>
                <a:cs typeface="Calibri" panose="020F0502020204030204" pitchFamily="34" charset="0"/>
              </a:rPr>
              <a:t>Etiket aşağıdaki detayların tamamını taşır:</a:t>
            </a:r>
          </a:p>
          <a:p>
            <a:pPr>
              <a:buFont typeface="+mj-lt"/>
              <a:buAutoNum type="alphaLcParenR" startAt="16"/>
            </a:pPr>
            <a:r>
              <a:rPr lang="tr-TR" dirty="0">
                <a:solidFill>
                  <a:schemeClr val="tx1"/>
                </a:solidFill>
                <a:latin typeface="Calibri" panose="020F0502020204030204" pitchFamily="34" charset="0"/>
                <a:cs typeface="Calibri" panose="020F0502020204030204" pitchFamily="34" charset="0"/>
              </a:rPr>
              <a:t>cihaz ısmarlama imal edilen bir cihaz ise, ‘</a:t>
            </a:r>
            <a:r>
              <a:rPr lang="tr-TR" dirty="0">
                <a:solidFill>
                  <a:srgbClr val="FF0000"/>
                </a:solidFill>
                <a:latin typeface="Calibri" panose="020F0502020204030204" pitchFamily="34" charset="0"/>
                <a:cs typeface="Calibri" panose="020F0502020204030204" pitchFamily="34" charset="0"/>
              </a:rPr>
              <a:t>ısmarlama imal edilen cihazdır</a:t>
            </a:r>
            <a:r>
              <a:rPr lang="tr-TR" dirty="0">
                <a:solidFill>
                  <a:schemeClr val="tx1"/>
                </a:solidFill>
                <a:latin typeface="Calibri" panose="020F0502020204030204" pitchFamily="34" charset="0"/>
                <a:cs typeface="Calibri" panose="020F0502020204030204" pitchFamily="34" charset="0"/>
              </a:rPr>
              <a:t>’ ibaresi;</a:t>
            </a:r>
          </a:p>
          <a:p>
            <a:pPr>
              <a:buFont typeface="+mj-lt"/>
              <a:buAutoNum type="alphaLcParenR" startAt="16"/>
            </a:pPr>
            <a:r>
              <a:rPr lang="tr-TR" dirty="0">
                <a:solidFill>
                  <a:schemeClr val="tx1"/>
                </a:solidFill>
                <a:latin typeface="Calibri" panose="020F0502020204030204" pitchFamily="34" charset="0"/>
                <a:cs typeface="Calibri" panose="020F0502020204030204" pitchFamily="34" charset="0"/>
              </a:rPr>
              <a:t>cihazın bir tıbbi cihaz olduğuna dair bir gösterge. Cihaz, sadece klinik araştırma amaçlı ise, ‘</a:t>
            </a:r>
            <a:r>
              <a:rPr lang="tr-TR" dirty="0">
                <a:solidFill>
                  <a:srgbClr val="FF0000"/>
                </a:solidFill>
                <a:latin typeface="Calibri" panose="020F0502020204030204" pitchFamily="34" charset="0"/>
                <a:cs typeface="Calibri" panose="020F0502020204030204" pitchFamily="34" charset="0"/>
              </a:rPr>
              <a:t>klinik araştırmaya mahsustur </a:t>
            </a:r>
            <a:r>
              <a:rPr lang="tr-TR" dirty="0">
                <a:solidFill>
                  <a:schemeClr val="tx1"/>
                </a:solidFill>
                <a:latin typeface="Calibri" panose="020F0502020204030204" pitchFamily="34" charset="0"/>
                <a:cs typeface="Calibri" panose="020F0502020204030204" pitchFamily="34" charset="0"/>
              </a:rPr>
              <a:t>ibaresi;</a:t>
            </a:r>
          </a:p>
          <a:p>
            <a:pPr>
              <a:buFont typeface="+mj-lt"/>
              <a:buAutoNum type="alphaLcParenR" startAt="16"/>
            </a:pPr>
            <a:r>
              <a:rPr lang="tr-TR" b="1" dirty="0">
                <a:solidFill>
                  <a:schemeClr val="tx1"/>
                </a:solidFill>
                <a:latin typeface="Calibri" panose="020F0502020204030204" pitchFamily="34" charset="0"/>
                <a:cs typeface="Calibri" panose="020F0502020204030204" pitchFamily="34" charset="0"/>
              </a:rPr>
              <a:t>bir vücut açıklığı yoluyla insan vücuduna girmesi veya deriye uygulanması amaçlanan ve insan vücudu tarafından </a:t>
            </a:r>
            <a:r>
              <a:rPr lang="tr-TR" b="1" dirty="0" err="1">
                <a:solidFill>
                  <a:srgbClr val="FF0000"/>
                </a:solidFill>
                <a:latin typeface="Calibri" panose="020F0502020204030204" pitchFamily="34" charset="0"/>
                <a:cs typeface="Calibri" panose="020F0502020204030204" pitchFamily="34" charset="0"/>
              </a:rPr>
              <a:t>absorbe</a:t>
            </a:r>
            <a:r>
              <a:rPr lang="tr-TR" b="1" dirty="0">
                <a:solidFill>
                  <a:srgbClr val="FF0000"/>
                </a:solidFill>
                <a:latin typeface="Calibri" panose="020F0502020204030204" pitchFamily="34" charset="0"/>
                <a:cs typeface="Calibri" panose="020F0502020204030204" pitchFamily="34" charset="0"/>
              </a:rPr>
              <a:t> edilen </a:t>
            </a:r>
            <a:r>
              <a:rPr lang="tr-TR" b="1" dirty="0">
                <a:solidFill>
                  <a:schemeClr val="tx1"/>
                </a:solidFill>
                <a:latin typeface="Calibri" panose="020F0502020204030204" pitchFamily="34" charset="0"/>
                <a:cs typeface="Calibri" panose="020F0502020204030204" pitchFamily="34" charset="0"/>
              </a:rPr>
              <a:t>ya da insan </a:t>
            </a:r>
            <a:r>
              <a:rPr lang="tr-TR" b="1" dirty="0">
                <a:solidFill>
                  <a:srgbClr val="FF0000"/>
                </a:solidFill>
                <a:latin typeface="Calibri" panose="020F0502020204030204" pitchFamily="34" charset="0"/>
                <a:cs typeface="Calibri" panose="020F0502020204030204" pitchFamily="34" charset="0"/>
              </a:rPr>
              <a:t>vücudu içinde lokal olarak dağılan </a:t>
            </a:r>
            <a:r>
              <a:rPr lang="tr-TR" b="1" dirty="0">
                <a:solidFill>
                  <a:schemeClr val="tx1"/>
                </a:solidFill>
                <a:latin typeface="Calibri" panose="020F0502020204030204" pitchFamily="34" charset="0"/>
                <a:cs typeface="Calibri" panose="020F0502020204030204" pitchFamily="34" charset="0"/>
              </a:rPr>
              <a:t>maddelerden veya madde kombinasyonlarından oluşan cihazlar söz konusu olduğunda, cihazın genel niteliksel bileşimi ve asli hedeflenen etkiyi gerçekleştirmekten sorumlu </a:t>
            </a:r>
            <a:r>
              <a:rPr lang="tr-TR" b="1" dirty="0">
                <a:solidFill>
                  <a:srgbClr val="FF0000"/>
                </a:solidFill>
                <a:latin typeface="Calibri" panose="020F0502020204030204" pitchFamily="34" charset="0"/>
                <a:cs typeface="Calibri" panose="020F0502020204030204" pitchFamily="34" charset="0"/>
              </a:rPr>
              <a:t>ana bileşen veya bileşenler </a:t>
            </a:r>
            <a:r>
              <a:rPr lang="tr-TR" b="1" dirty="0">
                <a:solidFill>
                  <a:schemeClr val="tx1"/>
                </a:solidFill>
                <a:latin typeface="Calibri" panose="020F0502020204030204" pitchFamily="34" charset="0"/>
                <a:cs typeface="Calibri" panose="020F0502020204030204" pitchFamily="34" charset="0"/>
              </a:rPr>
              <a:t>hakkında niceliksel bilgiler;</a:t>
            </a:r>
          </a:p>
          <a:p>
            <a:pPr>
              <a:buFont typeface="+mj-lt"/>
              <a:buAutoNum type="alphaLcParenR" startAt="16"/>
            </a:pPr>
            <a:r>
              <a:rPr lang="tr-TR" dirty="0" err="1">
                <a:solidFill>
                  <a:srgbClr val="FF0000"/>
                </a:solidFill>
                <a:latin typeface="Calibri" panose="020F0502020204030204" pitchFamily="34" charset="0"/>
                <a:cs typeface="Calibri" panose="020F0502020204030204" pitchFamily="34" charset="0"/>
              </a:rPr>
              <a:t>implante</a:t>
            </a:r>
            <a:r>
              <a:rPr lang="tr-TR" dirty="0">
                <a:solidFill>
                  <a:srgbClr val="FF0000"/>
                </a:solidFill>
                <a:latin typeface="Calibri" panose="020F0502020204030204" pitchFamily="34" charset="0"/>
                <a:cs typeface="Calibri" panose="020F0502020204030204" pitchFamily="34" charset="0"/>
              </a:rPr>
              <a:t> edilebilir aktif cihazlar için seri numarası ve diğer </a:t>
            </a:r>
            <a:r>
              <a:rPr lang="tr-TR" dirty="0" err="1">
                <a:solidFill>
                  <a:srgbClr val="FF0000"/>
                </a:solidFill>
                <a:latin typeface="Calibri" panose="020F0502020204030204" pitchFamily="34" charset="0"/>
                <a:cs typeface="Calibri" panose="020F0502020204030204" pitchFamily="34" charset="0"/>
              </a:rPr>
              <a:t>implante</a:t>
            </a:r>
            <a:r>
              <a:rPr lang="tr-TR" dirty="0">
                <a:solidFill>
                  <a:srgbClr val="FF0000"/>
                </a:solidFill>
                <a:latin typeface="Calibri" panose="020F0502020204030204" pitchFamily="34" charset="0"/>
                <a:cs typeface="Calibri" panose="020F0502020204030204" pitchFamily="34" charset="0"/>
              </a:rPr>
              <a:t> edilebilir cihazlar için seri numarası veya lot numarası.</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38</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5-Nokta Yıldız 6"/>
          <p:cNvSpPr/>
          <p:nvPr/>
        </p:nvSpPr>
        <p:spPr>
          <a:xfrm>
            <a:off x="10185919" y="4194301"/>
            <a:ext cx="2006081" cy="50488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 </a:t>
            </a:r>
          </a:p>
        </p:txBody>
      </p:sp>
    </p:spTree>
    <p:extLst>
      <p:ext uri="{BB962C8B-B14F-4D97-AF65-F5344CB8AC3E}">
        <p14:creationId xmlns:p14="http://schemas.microsoft.com/office/powerpoint/2010/main" val="41695895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III– CİHAZLA BİRLİKTE TEMİN EDİLEN BİLGİLERE İLİŞKİN GEREKLİLİKLER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fontScale="92500" lnSpcReduction="10000"/>
          </a:bodyPr>
          <a:lstStyle/>
          <a:p>
            <a:pPr marL="0" indent="0">
              <a:buNone/>
            </a:pPr>
            <a:r>
              <a:rPr lang="tr-TR" dirty="0">
                <a:solidFill>
                  <a:schemeClr val="tx1"/>
                </a:solidFill>
                <a:latin typeface="Calibri" panose="020F0502020204030204" pitchFamily="34" charset="0"/>
                <a:cs typeface="Calibri" panose="020F0502020204030204" pitchFamily="34" charset="0"/>
              </a:rPr>
              <a:t>23. Madde </a:t>
            </a:r>
            <a:r>
              <a:rPr lang="tr-TR" dirty="0">
                <a:solidFill>
                  <a:srgbClr val="FF0000"/>
                </a:solidFill>
                <a:latin typeface="Calibri" panose="020F0502020204030204" pitchFamily="34" charset="0"/>
                <a:cs typeface="Calibri" panose="020F0502020204030204" pitchFamily="34" charset="0"/>
              </a:rPr>
              <a:t>Etiket ve kullanım kılavuzu</a:t>
            </a:r>
          </a:p>
          <a:p>
            <a:pPr marL="0" indent="0">
              <a:buNone/>
            </a:pPr>
            <a:r>
              <a:rPr lang="tr-TR" dirty="0">
                <a:solidFill>
                  <a:schemeClr val="tx1"/>
                </a:solidFill>
                <a:latin typeface="Calibri" panose="020F0502020204030204" pitchFamily="34" charset="0"/>
                <a:cs typeface="Calibri" panose="020F0502020204030204" pitchFamily="34" charset="0"/>
              </a:rPr>
              <a:t>23.3. Bir cihazın steril durumunu muhafaza eden ambalajı (‘</a:t>
            </a:r>
            <a:r>
              <a:rPr lang="tr-TR" dirty="0">
                <a:solidFill>
                  <a:srgbClr val="FF0000"/>
                </a:solidFill>
                <a:latin typeface="Calibri" panose="020F0502020204030204" pitchFamily="34" charset="0"/>
                <a:cs typeface="Calibri" panose="020F0502020204030204" pitchFamily="34" charset="0"/>
              </a:rPr>
              <a:t>steril ambalaj</a:t>
            </a:r>
            <a:r>
              <a:rPr lang="tr-TR" dirty="0">
                <a:solidFill>
                  <a:schemeClr val="tx1"/>
                </a:solidFill>
                <a:latin typeface="Calibri" panose="020F0502020204030204" pitchFamily="34" charset="0"/>
                <a:cs typeface="Calibri" panose="020F0502020204030204" pitchFamily="34" charset="0"/>
              </a:rPr>
              <a:t>’) üzerindeki bilgiler</a:t>
            </a:r>
          </a:p>
          <a:p>
            <a:pPr marL="0" indent="0">
              <a:buNone/>
            </a:pPr>
            <a:r>
              <a:rPr lang="tr-TR" dirty="0">
                <a:solidFill>
                  <a:schemeClr val="tx1"/>
                </a:solidFill>
                <a:latin typeface="Calibri" panose="020F0502020204030204" pitchFamily="34" charset="0"/>
                <a:cs typeface="Calibri" panose="020F0502020204030204" pitchFamily="34" charset="0"/>
              </a:rPr>
              <a:t>Aşağıdaki detaylar, steril ambalaj üzerinde bulunur:</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steril ambalajın tanınmasına yönelik bir gösterge,</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cihazın steril durumda olduğuna dair beyan,</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sterilizasyon yöntemi,</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imalatçının adı ve adresi,</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cihazın tanımı,</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cihaz klinik araştırma amaçlı ise, ‘klinik araştırmaya mahsustur’ ibaresi,</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cihaz ısmarlama imal edilen bir cihaz ise, ‘ısmarlama imal edilen cihazdır’ ibaresi,</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imalat ayı ve yılı,</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cihazı güvenli bir şekilde kullanmaya veya yerleştirmeye yönelik süre sınırının en azından yıl ve ay bakımından ifade edilen kesin göstergesi,</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kullanım öncesinde steril ambalaj hasar görmüş veya istenmeden açılmış ise, ne yapılacağı konusunda kullanma kılavuzunu kontrol etmeye yönlendiren bir talimat.</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39</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4308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 – Genel Gereklilikler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1384149" y="1504335"/>
            <a:ext cx="10807851" cy="5164479"/>
          </a:xfrm>
        </p:spPr>
        <p:txBody>
          <a:bodyPr>
            <a:normAutofit lnSpcReduction="10000"/>
          </a:bodyPr>
          <a:lstStyle/>
          <a:p>
            <a:pPr marL="0" indent="0">
              <a:buNone/>
            </a:pPr>
            <a:r>
              <a:rPr lang="tr-TR" dirty="0">
                <a:latin typeface="Calibri" panose="020F0502020204030204" pitchFamily="34" charset="0"/>
                <a:cs typeface="Calibri" panose="020F0502020204030204" pitchFamily="34" charset="0"/>
              </a:rPr>
              <a:t>4. Madde ; </a:t>
            </a:r>
            <a:r>
              <a:rPr lang="tr-TR" dirty="0">
                <a:solidFill>
                  <a:srgbClr val="FF0000"/>
                </a:solidFill>
                <a:latin typeface="Calibri" panose="020F0502020204030204" pitchFamily="34" charset="0"/>
                <a:cs typeface="Calibri" panose="020F0502020204030204" pitchFamily="34" charset="0"/>
              </a:rPr>
              <a:t>risk kontrol önlemleri </a:t>
            </a:r>
            <a:r>
              <a:rPr lang="tr-TR" dirty="0">
                <a:latin typeface="Calibri" panose="020F0502020204030204" pitchFamily="34" charset="0"/>
                <a:cs typeface="Calibri" panose="020F0502020204030204" pitchFamily="34" charset="0"/>
              </a:rPr>
              <a:t>en son teknolojik gelişmeler de dikkate alınarak güvenlilik ilkelerine uyar. </a:t>
            </a:r>
            <a:r>
              <a:rPr lang="tr-TR" u="sng" dirty="0">
                <a:latin typeface="Calibri" panose="020F0502020204030204" pitchFamily="34" charset="0"/>
                <a:cs typeface="Calibri" panose="020F0502020204030204" pitchFamily="34" charset="0"/>
              </a:rPr>
              <a:t>İmalatçılar riskleri azaltmak için; hem genel artık riskin hem de her bir tehlikeyle ilişkili artık riskin kabul edilebilir olarak addedilebileceği bir şekilde riskleri yönetir. En uygun çözümleri seçerken, aşağıdaki öncelik sırasına göre, imalatçılar: </a:t>
            </a:r>
          </a:p>
          <a:p>
            <a:pPr>
              <a:buFont typeface="+mj-lt"/>
              <a:buAutoNum type="alphaLcParenR"/>
            </a:pPr>
            <a:r>
              <a:rPr lang="tr-TR" dirty="0">
                <a:latin typeface="Calibri" panose="020F0502020204030204" pitchFamily="34" charset="0"/>
                <a:cs typeface="Calibri" panose="020F0502020204030204" pitchFamily="34" charset="0"/>
              </a:rPr>
              <a:t>Güvenilir tasarım ve imalat yoluyla mümkün olduğunca riskler ortadan kaldırılır veya azaltılır. </a:t>
            </a:r>
          </a:p>
          <a:p>
            <a:pPr>
              <a:buFont typeface="+mj-lt"/>
              <a:buAutoNum type="alphaLcParenR"/>
            </a:pPr>
            <a:r>
              <a:rPr lang="tr-TR" dirty="0">
                <a:latin typeface="Calibri" panose="020F0502020204030204" pitchFamily="34" charset="0"/>
                <a:cs typeface="Calibri" panose="020F0502020204030204" pitchFamily="34" charset="0"/>
              </a:rPr>
              <a:t>Risk ortadan kaldırılamazsa koruma önlemleri alınır. Alarm gibi</a:t>
            </a:r>
          </a:p>
          <a:p>
            <a:pPr>
              <a:buFont typeface="+mj-lt"/>
              <a:buAutoNum type="alphaLcParenR"/>
            </a:pPr>
            <a:r>
              <a:rPr lang="tr-TR" dirty="0">
                <a:latin typeface="Calibri" panose="020F0502020204030204" pitchFamily="34" charset="0"/>
                <a:cs typeface="Calibri" panose="020F0502020204030204" pitchFamily="34" charset="0"/>
              </a:rPr>
              <a:t>Kullanıcılara eğitim veya güvenliğe yönelik bilgiler (uyarılar/tedbirler/</a:t>
            </a:r>
            <a:r>
              <a:rPr lang="tr-TR" dirty="0" err="1">
                <a:latin typeface="Calibri" panose="020F0502020204030204" pitchFamily="34" charset="0"/>
                <a:cs typeface="Calibri" panose="020F0502020204030204" pitchFamily="34" charset="0"/>
              </a:rPr>
              <a:t>kontraendikasyonlar</a:t>
            </a:r>
            <a:r>
              <a:rPr lang="tr-TR" dirty="0">
                <a:latin typeface="Calibri" panose="020F0502020204030204" pitchFamily="34" charset="0"/>
                <a:cs typeface="Calibri" panose="020F0502020204030204" pitchFamily="34" charset="0"/>
              </a:rPr>
              <a:t>) verir. Artık risklere karşı bilgilendirilir. </a:t>
            </a:r>
          </a:p>
          <a:p>
            <a:pPr marL="0" indent="0">
              <a:buNone/>
            </a:pPr>
            <a:r>
              <a:rPr lang="tr-TR" dirty="0">
                <a:latin typeface="Calibri" panose="020F0502020204030204" pitchFamily="34" charset="0"/>
                <a:cs typeface="Calibri" panose="020F0502020204030204" pitchFamily="34" charset="0"/>
              </a:rPr>
              <a:t>5. Madde; </a:t>
            </a:r>
            <a:r>
              <a:rPr lang="tr-TR" dirty="0">
                <a:solidFill>
                  <a:srgbClr val="FF0000"/>
                </a:solidFill>
                <a:latin typeface="Calibri" panose="020F0502020204030204" pitchFamily="34" charset="0"/>
                <a:cs typeface="Calibri" panose="020F0502020204030204" pitchFamily="34" charset="0"/>
              </a:rPr>
              <a:t>kullanım hatası </a:t>
            </a:r>
            <a:r>
              <a:rPr lang="tr-TR" dirty="0">
                <a:latin typeface="Calibri" panose="020F0502020204030204" pitchFamily="34" charset="0"/>
                <a:cs typeface="Calibri" panose="020F0502020204030204" pitchFamily="34" charset="0"/>
              </a:rPr>
              <a:t>ile ilgili </a:t>
            </a:r>
            <a:r>
              <a:rPr lang="tr-TR" dirty="0">
                <a:solidFill>
                  <a:srgbClr val="FF0000"/>
                </a:solidFill>
                <a:latin typeface="Calibri" panose="020F0502020204030204" pitchFamily="34" charset="0"/>
                <a:cs typeface="Calibri" panose="020F0502020204030204" pitchFamily="34" charset="0"/>
              </a:rPr>
              <a:t>riskler kaldırılır ya da azaltılır</a:t>
            </a:r>
          </a:p>
          <a:p>
            <a:pPr>
              <a:buFont typeface="+mj-lt"/>
              <a:buAutoNum type="alphaLcParenR"/>
            </a:pPr>
            <a:r>
              <a:rPr lang="tr-TR" dirty="0">
                <a:latin typeface="Calibri" panose="020F0502020204030204" pitchFamily="34" charset="0"/>
                <a:cs typeface="Calibri" panose="020F0502020204030204" pitchFamily="34" charset="0"/>
              </a:rPr>
              <a:t>Cihazın ergonomik özellikler ve çevre ile ilişkili riskler azaltılır</a:t>
            </a:r>
          </a:p>
          <a:p>
            <a:pPr>
              <a:buFont typeface="+mj-lt"/>
              <a:buAutoNum type="alphaLcParenR"/>
            </a:pPr>
            <a:r>
              <a:rPr lang="tr-TR" dirty="0">
                <a:latin typeface="Calibri" panose="020F0502020204030204" pitchFamily="34" charset="0"/>
                <a:cs typeface="Calibri" panose="020F0502020204030204" pitchFamily="34" charset="0"/>
              </a:rPr>
              <a:t>Hedeflenen kullanıcıların tıbbi ve fiziksel durumu göz önünde bulundurulur. </a:t>
            </a:r>
          </a:p>
          <a:p>
            <a:pPr marL="0" indent="0">
              <a:buNone/>
            </a:pPr>
            <a:r>
              <a:rPr lang="tr-TR" dirty="0">
                <a:latin typeface="Calibri" panose="020F0502020204030204" pitchFamily="34" charset="0"/>
                <a:cs typeface="Calibri" panose="020F0502020204030204" pitchFamily="34" charset="0"/>
              </a:rPr>
              <a:t>6. Madde; </a:t>
            </a:r>
            <a:r>
              <a:rPr lang="tr-TR" dirty="0">
                <a:solidFill>
                  <a:srgbClr val="FF0000"/>
                </a:solidFill>
                <a:latin typeface="Calibri" panose="020F0502020204030204" pitchFamily="34" charset="0"/>
                <a:cs typeface="Calibri" panose="020F0502020204030204" pitchFamily="34" charset="0"/>
              </a:rPr>
              <a:t>cihazın karakteristikleri ve performansı </a:t>
            </a:r>
            <a:r>
              <a:rPr lang="tr-TR" dirty="0">
                <a:latin typeface="Calibri" panose="020F0502020204030204" pitchFamily="34" charset="0"/>
                <a:cs typeface="Calibri" panose="020F0502020204030204" pitchFamily="34" charset="0"/>
              </a:rPr>
              <a:t>imalatçı tarafından belirtilen cihazın </a:t>
            </a:r>
            <a:r>
              <a:rPr lang="tr-TR" dirty="0">
                <a:solidFill>
                  <a:srgbClr val="FF0000"/>
                </a:solidFill>
                <a:latin typeface="Calibri" panose="020F0502020204030204" pitchFamily="34" charset="0"/>
                <a:cs typeface="Calibri" panose="020F0502020204030204" pitchFamily="34" charset="0"/>
              </a:rPr>
              <a:t>kullanım ömrü süresince </a:t>
            </a:r>
            <a:r>
              <a:rPr lang="tr-TR" dirty="0">
                <a:latin typeface="Calibri" panose="020F0502020204030204" pitchFamily="34" charset="0"/>
                <a:cs typeface="Calibri" panose="020F0502020204030204" pitchFamily="34" charset="0"/>
              </a:rPr>
              <a:t>olumsuz etkilenmez.  </a:t>
            </a:r>
          </a:p>
          <a:p>
            <a:pPr marL="0" indent="0">
              <a:buNone/>
            </a:pPr>
            <a:endParaRPr lang="tr-TR" dirty="0">
              <a:latin typeface="Calibri" panose="020F0502020204030204" pitchFamily="34" charset="0"/>
              <a:cs typeface="Calibri" panose="020F0502020204030204" pitchFamily="34" charset="0"/>
            </a:endParaRPr>
          </a:p>
          <a:p>
            <a:pPr marL="0" indent="0">
              <a:buNone/>
            </a:pPr>
            <a:r>
              <a:rPr lang="tr-TR" dirty="0">
                <a:solidFill>
                  <a:srgbClr val="FF0000"/>
                </a:solidFill>
                <a:latin typeface="Calibri" panose="020F0502020204030204" pitchFamily="34" charset="0"/>
                <a:cs typeface="Calibri" panose="020F0502020204030204" pitchFamily="34" charset="0"/>
              </a:rPr>
              <a:t>Raf ömrü çalışmaları istiyoruz. Raf ömrü sonrasında paket performans(steril ise)  ve  ürün performans testleri                                                                                                                                                                                                                                                        </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4</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Aşağı Ok 8"/>
          <p:cNvSpPr/>
          <p:nvPr/>
        </p:nvSpPr>
        <p:spPr>
          <a:xfrm>
            <a:off x="3396343" y="5411755"/>
            <a:ext cx="83975" cy="57849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558081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III– CİHAZLA BİRLİKTE TEMİN EDİLEN BİLGİLERE İLİŞKİN GEREKLİLİKLER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lnSpcReduction="10000"/>
          </a:bodyPr>
          <a:lstStyle/>
          <a:p>
            <a:pPr marL="0" indent="0">
              <a:buNone/>
            </a:pPr>
            <a:r>
              <a:rPr lang="tr-TR" dirty="0">
                <a:solidFill>
                  <a:schemeClr val="tx1"/>
                </a:solidFill>
                <a:latin typeface="Calibri" panose="020F0502020204030204" pitchFamily="34" charset="0"/>
                <a:cs typeface="Calibri" panose="020F0502020204030204" pitchFamily="34" charset="0"/>
              </a:rPr>
              <a:t>23. Madde </a:t>
            </a:r>
            <a:r>
              <a:rPr lang="tr-TR" dirty="0">
                <a:solidFill>
                  <a:srgbClr val="FF0000"/>
                </a:solidFill>
                <a:latin typeface="Calibri" panose="020F0502020204030204" pitchFamily="34" charset="0"/>
                <a:cs typeface="Calibri" panose="020F0502020204030204" pitchFamily="34" charset="0"/>
              </a:rPr>
              <a:t>Etiket ve kullanım kılavuzu</a:t>
            </a:r>
          </a:p>
          <a:p>
            <a:pPr marL="0" indent="0">
              <a:buNone/>
            </a:pPr>
            <a:r>
              <a:rPr lang="tr-TR" dirty="0">
                <a:solidFill>
                  <a:schemeClr val="tx1"/>
                </a:solidFill>
                <a:latin typeface="Calibri" panose="020F0502020204030204" pitchFamily="34" charset="0"/>
                <a:cs typeface="Calibri" panose="020F0502020204030204" pitchFamily="34" charset="0"/>
              </a:rPr>
              <a:t>23.4. Kullanım kılavuzundaki bilgiler</a:t>
            </a:r>
          </a:p>
          <a:p>
            <a:pPr marL="0" indent="0">
              <a:buNone/>
            </a:pPr>
            <a:r>
              <a:rPr lang="tr-TR" dirty="0">
                <a:solidFill>
                  <a:schemeClr val="tx1"/>
                </a:solidFill>
                <a:latin typeface="Calibri" panose="020F0502020204030204" pitchFamily="34" charset="0"/>
                <a:cs typeface="Calibri" panose="020F0502020204030204" pitchFamily="34" charset="0"/>
              </a:rPr>
              <a:t>Kullanım kılavuzu, aşağıdaki detayların tamamını içerir:</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23.2. Kesimin (a), (c), (e), (f), (k), (l), (n) ve (r) bentlerinde atıfta bulunulan detaylar;</a:t>
            </a:r>
          </a:p>
          <a:p>
            <a:pPr lvl="1">
              <a:buFont typeface="Arial" panose="020B0604020202020204" pitchFamily="34" charset="0"/>
              <a:buChar char="•"/>
            </a:pPr>
            <a:r>
              <a:rPr lang="tr-TR" dirty="0">
                <a:solidFill>
                  <a:srgbClr val="FF0000"/>
                </a:solidFill>
                <a:latin typeface="Calibri" panose="020F0502020204030204" pitchFamily="34" charset="0"/>
                <a:cs typeface="Calibri" panose="020F0502020204030204" pitchFamily="34" charset="0"/>
              </a:rPr>
              <a:t>cihazın adı veya ticari adı, imalatçının adı ve adresi, özel depolama kullanım koşulları, sterilizasyon bilgisi, tek kullanımlıksa belirtilmesi , insan vücudu tarafından </a:t>
            </a:r>
            <a:r>
              <a:rPr lang="tr-TR" dirty="0" err="1">
                <a:solidFill>
                  <a:srgbClr val="FF0000"/>
                </a:solidFill>
                <a:latin typeface="Calibri" panose="020F0502020204030204" pitchFamily="34" charset="0"/>
                <a:cs typeface="Calibri" panose="020F0502020204030204" pitchFamily="34" charset="0"/>
              </a:rPr>
              <a:t>absorbe</a:t>
            </a:r>
            <a:r>
              <a:rPr lang="tr-TR" dirty="0">
                <a:solidFill>
                  <a:srgbClr val="FF0000"/>
                </a:solidFill>
                <a:latin typeface="Calibri" panose="020F0502020204030204" pitchFamily="34" charset="0"/>
                <a:cs typeface="Calibri" panose="020F0502020204030204" pitchFamily="34" charset="0"/>
              </a:rPr>
              <a:t> ediliyorsa tüm bileşenleri </a:t>
            </a:r>
          </a:p>
          <a:p>
            <a:pPr>
              <a:buFont typeface="+mj-lt"/>
              <a:buAutoNum type="alphaLcParenR" startAt="2"/>
            </a:pPr>
            <a:r>
              <a:rPr lang="tr-TR" dirty="0">
                <a:solidFill>
                  <a:schemeClr val="tx1"/>
                </a:solidFill>
                <a:latin typeface="Calibri" panose="020F0502020204030204" pitchFamily="34" charset="0"/>
                <a:cs typeface="Calibri" panose="020F0502020204030204" pitchFamily="34" charset="0"/>
              </a:rPr>
              <a:t>uygun olduğu hallerde, endikasyonlar, kontrendikasyonlar, hedef hasta grubu veya grupları ve hedeflenen kullanıcılar hakkında açık bir tanımlama ile birlikte cihazın kullanım amacı;</a:t>
            </a:r>
          </a:p>
          <a:p>
            <a:pPr>
              <a:buFont typeface="+mj-lt"/>
              <a:buAutoNum type="alphaLcParenR" startAt="2"/>
            </a:pPr>
            <a:r>
              <a:rPr lang="tr-TR" b="1" dirty="0">
                <a:solidFill>
                  <a:schemeClr val="tx1"/>
                </a:solidFill>
                <a:latin typeface="Calibri" panose="020F0502020204030204" pitchFamily="34" charset="0"/>
                <a:cs typeface="Calibri" panose="020F0502020204030204" pitchFamily="34" charset="0"/>
              </a:rPr>
              <a:t>uygulanabildiği hallerde, beklenen </a:t>
            </a:r>
            <a:r>
              <a:rPr lang="tr-TR" b="1" dirty="0">
                <a:solidFill>
                  <a:srgbClr val="FF0000"/>
                </a:solidFill>
                <a:latin typeface="Calibri" panose="020F0502020204030204" pitchFamily="34" charset="0"/>
                <a:cs typeface="Calibri" panose="020F0502020204030204" pitchFamily="34" charset="0"/>
              </a:rPr>
              <a:t>klinik faydalara </a:t>
            </a:r>
            <a:r>
              <a:rPr lang="tr-TR" b="1" dirty="0">
                <a:solidFill>
                  <a:schemeClr val="tx1"/>
                </a:solidFill>
                <a:latin typeface="Calibri" panose="020F0502020204030204" pitchFamily="34" charset="0"/>
                <a:cs typeface="Calibri" panose="020F0502020204030204" pitchFamily="34" charset="0"/>
              </a:rPr>
              <a:t>dair bir tanımlama;</a:t>
            </a:r>
          </a:p>
          <a:p>
            <a:pPr>
              <a:buFont typeface="+mj-lt"/>
              <a:buAutoNum type="alphaLcParenR" startAt="2"/>
            </a:pPr>
            <a:r>
              <a:rPr lang="tr-TR" b="1" dirty="0">
                <a:solidFill>
                  <a:schemeClr val="tx1"/>
                </a:solidFill>
                <a:latin typeface="Calibri" panose="020F0502020204030204" pitchFamily="34" charset="0"/>
                <a:cs typeface="Calibri" panose="020F0502020204030204" pitchFamily="34" charset="0"/>
              </a:rPr>
              <a:t>uygulanabildiği hallerde, 32. maddede atıfta bulunulan güvenlilik ve klinik performans özetlerine bağlantılar;</a:t>
            </a:r>
          </a:p>
          <a:p>
            <a:pPr>
              <a:buFont typeface="+mj-lt"/>
              <a:buAutoNum type="alphaLcParenR" startAt="2"/>
            </a:pPr>
            <a:r>
              <a:rPr lang="tr-TR" dirty="0">
                <a:solidFill>
                  <a:schemeClr val="tx1"/>
                </a:solidFill>
                <a:latin typeface="Calibri" panose="020F0502020204030204" pitchFamily="34" charset="0"/>
                <a:cs typeface="Calibri" panose="020F0502020204030204" pitchFamily="34" charset="0"/>
              </a:rPr>
              <a:t>cihazın </a:t>
            </a:r>
            <a:r>
              <a:rPr lang="tr-TR" dirty="0">
                <a:solidFill>
                  <a:srgbClr val="FF0000"/>
                </a:solidFill>
                <a:latin typeface="Calibri" panose="020F0502020204030204" pitchFamily="34" charset="0"/>
                <a:cs typeface="Calibri" panose="020F0502020204030204" pitchFamily="34" charset="0"/>
              </a:rPr>
              <a:t>performans karakteristikleri</a:t>
            </a:r>
            <a:r>
              <a:rPr lang="tr-TR" dirty="0">
                <a:solidFill>
                  <a:schemeClr val="tx1"/>
                </a:solidFill>
                <a:latin typeface="Calibri" panose="020F0502020204030204" pitchFamily="34" charset="0"/>
                <a:cs typeface="Calibri" panose="020F0502020204030204" pitchFamily="34" charset="0"/>
              </a:rPr>
              <a:t>;</a:t>
            </a:r>
          </a:p>
          <a:p>
            <a:pPr>
              <a:buFont typeface="+mj-lt"/>
              <a:buAutoNum type="alphaLcParenR" startAt="2"/>
            </a:pPr>
            <a:r>
              <a:rPr lang="tr-TR" b="1" dirty="0">
                <a:solidFill>
                  <a:schemeClr val="tx1"/>
                </a:solidFill>
                <a:latin typeface="Calibri" panose="020F0502020204030204" pitchFamily="34" charset="0"/>
                <a:cs typeface="Calibri" panose="020F0502020204030204" pitchFamily="34" charset="0"/>
              </a:rPr>
              <a:t>uygulanabildiği hallerde, sağlık profesyonellerine cihazın uygun olup olmadığını doğrulamak ve ilgili yazılım ve aksesuarları seçmek için imkân sağlayan bilgiler</a:t>
            </a:r>
            <a:r>
              <a:rPr lang="tr-TR" dirty="0">
                <a:solidFill>
                  <a:schemeClr val="tx1"/>
                </a:solidFill>
                <a:latin typeface="Calibri" panose="020F0502020204030204" pitchFamily="34" charset="0"/>
                <a:cs typeface="Calibri" panose="020F0502020204030204" pitchFamily="34" charset="0"/>
              </a:rPr>
              <a:t>;</a:t>
            </a:r>
          </a:p>
          <a:p>
            <a:pPr>
              <a:buFont typeface="+mj-lt"/>
              <a:buAutoNum type="alphaLcParenR" startAt="2"/>
            </a:pPr>
            <a:r>
              <a:rPr lang="tr-TR" dirty="0">
                <a:solidFill>
                  <a:srgbClr val="FF0000"/>
                </a:solidFill>
                <a:latin typeface="Calibri" panose="020F0502020204030204" pitchFamily="34" charset="0"/>
                <a:cs typeface="Calibri" panose="020F0502020204030204" pitchFamily="34" charset="0"/>
              </a:rPr>
              <a:t>artık riskler, kontrendikasyonlar ve istenmeyen yan etkiler </a:t>
            </a:r>
            <a:r>
              <a:rPr lang="tr-TR" dirty="0">
                <a:solidFill>
                  <a:schemeClr val="tx1"/>
                </a:solidFill>
                <a:latin typeface="Calibri" panose="020F0502020204030204" pitchFamily="34" charset="0"/>
                <a:cs typeface="Calibri" panose="020F0502020204030204" pitchFamily="34" charset="0"/>
              </a:rPr>
              <a:t>ile birlikte bu konuda hastaya iletilmesi gereken bilgiler;</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40</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Bulut 5"/>
          <p:cNvSpPr/>
          <p:nvPr/>
        </p:nvSpPr>
        <p:spPr>
          <a:xfrm>
            <a:off x="9050372" y="3852154"/>
            <a:ext cx="2528563" cy="728944"/>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 </a:t>
            </a:r>
          </a:p>
          <a:p>
            <a:pPr algn="ctr"/>
            <a:r>
              <a:rPr lang="tr-TR" dirty="0"/>
              <a:t>SSCP</a:t>
            </a:r>
          </a:p>
        </p:txBody>
      </p:sp>
    </p:spTree>
    <p:extLst>
      <p:ext uri="{BB962C8B-B14F-4D97-AF65-F5344CB8AC3E}">
        <p14:creationId xmlns:p14="http://schemas.microsoft.com/office/powerpoint/2010/main" val="25426032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III– CİHAZLA BİRLİKTE TEMİN EDİLEN BİLGİLERE İLİŞKİN GEREKLİLİKLER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fontScale="92500" lnSpcReduction="20000"/>
          </a:bodyPr>
          <a:lstStyle/>
          <a:p>
            <a:pPr marL="0" indent="0">
              <a:buNone/>
            </a:pPr>
            <a:r>
              <a:rPr lang="tr-TR" dirty="0">
                <a:solidFill>
                  <a:schemeClr val="tx1"/>
                </a:solidFill>
                <a:latin typeface="Calibri" panose="020F0502020204030204" pitchFamily="34" charset="0"/>
                <a:cs typeface="Calibri" panose="020F0502020204030204" pitchFamily="34" charset="0"/>
              </a:rPr>
              <a:t>23. Madde </a:t>
            </a:r>
            <a:r>
              <a:rPr lang="tr-TR" dirty="0">
                <a:solidFill>
                  <a:srgbClr val="FF0000"/>
                </a:solidFill>
                <a:latin typeface="Calibri" panose="020F0502020204030204" pitchFamily="34" charset="0"/>
                <a:cs typeface="Calibri" panose="020F0502020204030204" pitchFamily="34" charset="0"/>
              </a:rPr>
              <a:t>Etiket ve kullanım kılavuzu</a:t>
            </a:r>
          </a:p>
          <a:p>
            <a:pPr marL="0" indent="0">
              <a:buNone/>
            </a:pPr>
            <a:r>
              <a:rPr lang="tr-TR" dirty="0">
                <a:solidFill>
                  <a:schemeClr val="tx1"/>
                </a:solidFill>
                <a:latin typeface="Calibri" panose="020F0502020204030204" pitchFamily="34" charset="0"/>
                <a:cs typeface="Calibri" panose="020F0502020204030204" pitchFamily="34" charset="0"/>
              </a:rPr>
              <a:t>23.4. Kullanım kılavuzundaki bilgiler</a:t>
            </a:r>
          </a:p>
          <a:p>
            <a:pPr marL="0" indent="0">
              <a:buNone/>
            </a:pPr>
            <a:r>
              <a:rPr lang="tr-TR" dirty="0">
                <a:solidFill>
                  <a:schemeClr val="tx1"/>
                </a:solidFill>
                <a:latin typeface="Calibri" panose="020F0502020204030204" pitchFamily="34" charset="0"/>
                <a:cs typeface="Calibri" panose="020F0502020204030204" pitchFamily="34" charset="0"/>
              </a:rPr>
              <a:t>Kullanım kılavuzu, aşağıdaki detayların tamamını içerir:</a:t>
            </a:r>
          </a:p>
          <a:p>
            <a:pPr>
              <a:buFont typeface="+mj-lt"/>
              <a:buAutoNum type="alphaLcParenR" startAt="8"/>
            </a:pPr>
            <a:r>
              <a:rPr lang="tr-TR" dirty="0">
                <a:solidFill>
                  <a:schemeClr val="tx1"/>
                </a:solidFill>
                <a:latin typeface="Calibri" panose="020F0502020204030204" pitchFamily="34" charset="0"/>
                <a:cs typeface="Calibri" panose="020F0502020204030204" pitchFamily="34" charset="0"/>
              </a:rPr>
              <a:t>kullanıcının cihazı uygun şekilde kullanması için gerekli olan tanımlamalar; </a:t>
            </a:r>
            <a:r>
              <a:rPr lang="tr-TR" dirty="0" err="1">
                <a:solidFill>
                  <a:schemeClr val="tx1"/>
                </a:solidFill>
                <a:latin typeface="Calibri" panose="020F0502020204030204" pitchFamily="34" charset="0"/>
                <a:cs typeface="Calibri" panose="020F0502020204030204" pitchFamily="34" charset="0"/>
              </a:rPr>
              <a:t>örn</a:t>
            </a:r>
            <a:r>
              <a:rPr lang="tr-TR" dirty="0">
                <a:solidFill>
                  <a:schemeClr val="tx1"/>
                </a:solidFill>
                <a:latin typeface="Calibri" panose="020F0502020204030204" pitchFamily="34" charset="0"/>
                <a:cs typeface="Calibri" panose="020F0502020204030204" pitchFamily="34" charset="0"/>
              </a:rPr>
              <a:t>, </a:t>
            </a:r>
            <a:r>
              <a:rPr lang="tr-TR" dirty="0">
                <a:solidFill>
                  <a:srgbClr val="FF0000"/>
                </a:solidFill>
                <a:latin typeface="Calibri" panose="020F0502020204030204" pitchFamily="34" charset="0"/>
                <a:cs typeface="Calibri" panose="020F0502020204030204" pitchFamily="34" charset="0"/>
              </a:rPr>
              <a:t>cihazın ölçüm fonksiyonu </a:t>
            </a:r>
            <a:r>
              <a:rPr lang="tr-TR" dirty="0">
                <a:solidFill>
                  <a:schemeClr val="tx1"/>
                </a:solidFill>
                <a:latin typeface="Calibri" panose="020F0502020204030204" pitchFamily="34" charset="0"/>
                <a:cs typeface="Calibri" panose="020F0502020204030204" pitchFamily="34" charset="0"/>
              </a:rPr>
              <a:t>varsa, bunun için iddia edilen </a:t>
            </a:r>
            <a:r>
              <a:rPr lang="tr-TR" dirty="0">
                <a:solidFill>
                  <a:srgbClr val="FF0000"/>
                </a:solidFill>
                <a:latin typeface="Calibri" panose="020F0502020204030204" pitchFamily="34" charset="0"/>
                <a:cs typeface="Calibri" panose="020F0502020204030204" pitchFamily="34" charset="0"/>
              </a:rPr>
              <a:t>doğruluk derecesi</a:t>
            </a:r>
            <a:r>
              <a:rPr lang="tr-TR" dirty="0">
                <a:solidFill>
                  <a:schemeClr val="tx1"/>
                </a:solidFill>
                <a:latin typeface="Calibri" panose="020F0502020204030204" pitchFamily="34" charset="0"/>
                <a:cs typeface="Calibri" panose="020F0502020204030204" pitchFamily="34" charset="0"/>
              </a:rPr>
              <a:t>;</a:t>
            </a:r>
          </a:p>
          <a:p>
            <a:pPr>
              <a:buFont typeface="+mj-lt"/>
              <a:buAutoNum type="alphaLcParenR" startAt="8"/>
            </a:pPr>
            <a:r>
              <a:rPr lang="tr-TR" dirty="0">
                <a:solidFill>
                  <a:schemeClr val="tx1"/>
                </a:solidFill>
                <a:latin typeface="Calibri" panose="020F0502020204030204" pitchFamily="34" charset="0"/>
                <a:cs typeface="Calibri" panose="020F0502020204030204" pitchFamily="34" charset="0"/>
              </a:rPr>
              <a:t>hasta güvenliğini sağlamak için gerekli olan </a:t>
            </a:r>
            <a:r>
              <a:rPr lang="tr-TR" dirty="0">
                <a:solidFill>
                  <a:srgbClr val="FF0000"/>
                </a:solidFill>
                <a:latin typeface="Calibri" panose="020F0502020204030204" pitchFamily="34" charset="0"/>
                <a:cs typeface="Calibri" panose="020F0502020204030204" pitchFamily="34" charset="0"/>
              </a:rPr>
              <a:t>dezenfeksiyon seviyeleri </a:t>
            </a:r>
            <a:r>
              <a:rPr lang="tr-TR" dirty="0">
                <a:solidFill>
                  <a:schemeClr val="tx1"/>
                </a:solidFill>
                <a:latin typeface="Calibri" panose="020F0502020204030204" pitchFamily="34" charset="0"/>
                <a:cs typeface="Calibri" panose="020F0502020204030204" pitchFamily="34" charset="0"/>
              </a:rPr>
              <a:t>ve bu dezenfeksiyon seviyelerini gerçekleştirmek için mevcut bütün yöntemler dahil olmak üzere, </a:t>
            </a:r>
            <a:r>
              <a:rPr lang="tr-TR" dirty="0">
                <a:solidFill>
                  <a:srgbClr val="FF0000"/>
                </a:solidFill>
                <a:latin typeface="Calibri" panose="020F0502020204030204" pitchFamily="34" charset="0"/>
                <a:cs typeface="Calibri" panose="020F0502020204030204" pitchFamily="34" charset="0"/>
              </a:rPr>
              <a:t>sterilizasyon, nihai montaj, kalibrasyon, vb. gibi</a:t>
            </a:r>
            <a:r>
              <a:rPr lang="tr-TR" dirty="0">
                <a:solidFill>
                  <a:schemeClr val="tx1"/>
                </a:solidFill>
                <a:latin typeface="Calibri" panose="020F0502020204030204" pitchFamily="34" charset="0"/>
                <a:cs typeface="Calibri" panose="020F0502020204030204" pitchFamily="34" charset="0"/>
              </a:rPr>
              <a:t>, </a:t>
            </a:r>
            <a:r>
              <a:rPr lang="tr-TR" dirty="0">
                <a:solidFill>
                  <a:srgbClr val="FF0000"/>
                </a:solidFill>
                <a:latin typeface="Calibri" panose="020F0502020204030204" pitchFamily="34" charset="0"/>
                <a:cs typeface="Calibri" panose="020F0502020204030204" pitchFamily="34" charset="0"/>
              </a:rPr>
              <a:t>cihaz kullanıma hazır olmadan önce cihazın hazırlık işlemleri </a:t>
            </a:r>
            <a:r>
              <a:rPr lang="tr-TR" dirty="0">
                <a:solidFill>
                  <a:schemeClr val="tx1"/>
                </a:solidFill>
                <a:latin typeface="Calibri" panose="020F0502020204030204" pitchFamily="34" charset="0"/>
                <a:cs typeface="Calibri" panose="020F0502020204030204" pitchFamily="34" charset="0"/>
              </a:rPr>
              <a:t>veya kullanımı esnasında kullanımı ile ilgili ayrıntılar;</a:t>
            </a:r>
          </a:p>
          <a:p>
            <a:pPr>
              <a:buFont typeface="+mj-lt"/>
              <a:buAutoNum type="alphaLcParenR" startAt="8"/>
            </a:pPr>
            <a:r>
              <a:rPr lang="tr-TR" dirty="0">
                <a:solidFill>
                  <a:schemeClr val="tx1"/>
                </a:solidFill>
                <a:latin typeface="Calibri" panose="020F0502020204030204" pitchFamily="34" charset="0"/>
                <a:cs typeface="Calibri" panose="020F0502020204030204" pitchFamily="34" charset="0"/>
              </a:rPr>
              <a:t>gerekli kurulumlar ile ilgili </a:t>
            </a:r>
            <a:r>
              <a:rPr lang="tr-TR" dirty="0">
                <a:solidFill>
                  <a:srgbClr val="FF0000"/>
                </a:solidFill>
                <a:latin typeface="Calibri" panose="020F0502020204030204" pitchFamily="34" charset="0"/>
                <a:cs typeface="Calibri" panose="020F0502020204030204" pitchFamily="34" charset="0"/>
              </a:rPr>
              <a:t>özel spesifikasyonlar ya da cihaz kullanıcısının ve/veya diğer kişilerin özel eğitimine ya da belirli yeterliliklerine yönelik gereklilikler;</a:t>
            </a:r>
          </a:p>
          <a:p>
            <a:pPr>
              <a:buFont typeface="+mj-lt"/>
              <a:buAutoNum type="alphaLcParenR" startAt="8"/>
            </a:pPr>
            <a:r>
              <a:rPr lang="tr-TR" dirty="0">
                <a:solidFill>
                  <a:schemeClr val="tx1"/>
                </a:solidFill>
                <a:latin typeface="Calibri" panose="020F0502020204030204" pitchFamily="34" charset="0"/>
                <a:cs typeface="Calibri" panose="020F0502020204030204" pitchFamily="34" charset="0"/>
              </a:rPr>
              <a:t>ilgili olduğu yerde, aşağıdakilerle birlikte, </a:t>
            </a:r>
            <a:r>
              <a:rPr lang="tr-TR" dirty="0">
                <a:solidFill>
                  <a:srgbClr val="FF0000"/>
                </a:solidFill>
                <a:latin typeface="Calibri" panose="020F0502020204030204" pitchFamily="34" charset="0"/>
                <a:cs typeface="Calibri" panose="020F0502020204030204" pitchFamily="34" charset="0"/>
              </a:rPr>
              <a:t>cihazın doğru bir şekilde kurulup kurulmadığının </a:t>
            </a:r>
            <a:r>
              <a:rPr lang="tr-TR" dirty="0">
                <a:solidFill>
                  <a:schemeClr val="tx1"/>
                </a:solidFill>
                <a:latin typeface="Calibri" panose="020F0502020204030204" pitchFamily="34" charset="0"/>
                <a:cs typeface="Calibri" panose="020F0502020204030204" pitchFamily="34" charset="0"/>
              </a:rPr>
              <a:t>ve güvenli şekilde ve imalatçı tarafından amaçlandığı gibi çalışmaya hazır olup olmadığının doğrulanması için gereken bilgiler:</a:t>
            </a:r>
          </a:p>
          <a:p>
            <a:pPr lvl="1">
              <a:buFont typeface="Arial" panose="020B0604020202020204" pitchFamily="34" charset="0"/>
              <a:buChar char="•"/>
            </a:pPr>
            <a:r>
              <a:rPr lang="tr-TR" dirty="0">
                <a:solidFill>
                  <a:srgbClr val="FF0000"/>
                </a:solidFill>
                <a:latin typeface="Calibri" panose="020F0502020204030204" pitchFamily="34" charset="0"/>
                <a:cs typeface="Calibri" panose="020F0502020204030204" pitchFamily="34" charset="0"/>
              </a:rPr>
              <a:t>önleyici ve düzenli bakımın ve ön temizlik veya dezenfeksiyonların </a:t>
            </a:r>
            <a:r>
              <a:rPr lang="tr-TR" dirty="0">
                <a:solidFill>
                  <a:schemeClr val="tx1"/>
                </a:solidFill>
                <a:latin typeface="Calibri" panose="020F0502020204030204" pitchFamily="34" charset="0"/>
                <a:cs typeface="Calibri" panose="020F0502020204030204" pitchFamily="34" charset="0"/>
              </a:rPr>
              <a:t>niteliği ve sıklığına dair ayrıntılar,</a:t>
            </a:r>
          </a:p>
          <a:p>
            <a:pPr lvl="1">
              <a:buFont typeface="Arial" panose="020B0604020202020204" pitchFamily="34" charset="0"/>
              <a:buChar char="•"/>
            </a:pPr>
            <a:r>
              <a:rPr lang="tr-TR" dirty="0">
                <a:solidFill>
                  <a:schemeClr val="tx1"/>
                </a:solidFill>
                <a:latin typeface="Calibri" panose="020F0502020204030204" pitchFamily="34" charset="0"/>
                <a:cs typeface="Calibri" panose="020F0502020204030204" pitchFamily="34" charset="0"/>
              </a:rPr>
              <a:t>cihazın </a:t>
            </a:r>
            <a:r>
              <a:rPr lang="tr-TR" dirty="0">
                <a:solidFill>
                  <a:srgbClr val="FF0000"/>
                </a:solidFill>
                <a:latin typeface="Calibri" panose="020F0502020204030204" pitchFamily="34" charset="0"/>
                <a:cs typeface="Calibri" panose="020F0502020204030204" pitchFamily="34" charset="0"/>
              </a:rPr>
              <a:t>sarf malzemesi bileşenlerinin </a:t>
            </a:r>
            <a:r>
              <a:rPr lang="tr-TR" dirty="0">
                <a:solidFill>
                  <a:schemeClr val="tx1"/>
                </a:solidFill>
                <a:latin typeface="Calibri" panose="020F0502020204030204" pitchFamily="34" charset="0"/>
                <a:cs typeface="Calibri" panose="020F0502020204030204" pitchFamily="34" charset="0"/>
              </a:rPr>
              <a:t>tanımlanması ve bunların nasıl değiştirileceğinin tarifi,</a:t>
            </a:r>
          </a:p>
          <a:p>
            <a:pPr lvl="1">
              <a:buFont typeface="Arial" panose="020B0604020202020204" pitchFamily="34" charset="0"/>
              <a:buChar char="•"/>
            </a:pPr>
            <a:r>
              <a:rPr lang="tr-TR" dirty="0">
                <a:solidFill>
                  <a:schemeClr val="tx1"/>
                </a:solidFill>
                <a:latin typeface="Calibri" panose="020F0502020204030204" pitchFamily="34" charset="0"/>
                <a:cs typeface="Calibri" panose="020F0502020204030204" pitchFamily="34" charset="0"/>
              </a:rPr>
              <a:t>cihazın </a:t>
            </a:r>
            <a:r>
              <a:rPr lang="tr-TR" dirty="0">
                <a:solidFill>
                  <a:srgbClr val="FF0000"/>
                </a:solidFill>
                <a:latin typeface="Calibri" panose="020F0502020204030204" pitchFamily="34" charset="0"/>
                <a:cs typeface="Calibri" panose="020F0502020204030204" pitchFamily="34" charset="0"/>
              </a:rPr>
              <a:t>amaçlanan kullanım ömrü boyunca doğru ve güvenli bir şekilde çalışmasını sağlamak için gerekli kalibrasyonlar </a:t>
            </a:r>
            <a:r>
              <a:rPr lang="tr-TR" dirty="0">
                <a:solidFill>
                  <a:schemeClr val="tx1"/>
                </a:solidFill>
                <a:latin typeface="Calibri" panose="020F0502020204030204" pitchFamily="34" charset="0"/>
                <a:cs typeface="Calibri" panose="020F0502020204030204" pitchFamily="34" charset="0"/>
              </a:rPr>
              <a:t>hakkında bilgiler ve</a:t>
            </a:r>
          </a:p>
          <a:p>
            <a:pPr lvl="1">
              <a:buFont typeface="Arial" panose="020B0604020202020204" pitchFamily="34" charset="0"/>
              <a:buChar char="•"/>
            </a:pPr>
            <a:r>
              <a:rPr lang="tr-TR" dirty="0">
                <a:solidFill>
                  <a:schemeClr val="tx1"/>
                </a:solidFill>
                <a:latin typeface="Calibri" panose="020F0502020204030204" pitchFamily="34" charset="0"/>
                <a:cs typeface="Calibri" panose="020F0502020204030204" pitchFamily="34" charset="0"/>
              </a:rPr>
              <a:t>cihazların </a:t>
            </a:r>
            <a:r>
              <a:rPr lang="tr-TR" dirty="0">
                <a:solidFill>
                  <a:srgbClr val="FF0000"/>
                </a:solidFill>
                <a:latin typeface="Calibri" panose="020F0502020204030204" pitchFamily="34" charset="0"/>
                <a:cs typeface="Calibri" panose="020F0502020204030204" pitchFamily="34" charset="0"/>
              </a:rPr>
              <a:t>kurulum, kalibrasyon veya servis hizmetlerinde yer alan kişilerce karşılaşılan riskleri ortadan kaldırmaya </a:t>
            </a:r>
            <a:r>
              <a:rPr lang="tr-TR" dirty="0">
                <a:solidFill>
                  <a:schemeClr val="tx1"/>
                </a:solidFill>
                <a:latin typeface="Calibri" panose="020F0502020204030204" pitchFamily="34" charset="0"/>
                <a:cs typeface="Calibri" panose="020F0502020204030204" pitchFamily="34" charset="0"/>
              </a:rPr>
              <a:t>yönelik yöntemler;</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41</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412936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III– CİHAZLA BİRLİKTE TEMİN EDİLEN BİLGİLERE İLİŞKİN GEREKLİLİKLER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lnSpcReduction="10000"/>
          </a:bodyPr>
          <a:lstStyle/>
          <a:p>
            <a:pPr marL="0" indent="0">
              <a:buNone/>
            </a:pPr>
            <a:r>
              <a:rPr lang="tr-TR" dirty="0">
                <a:solidFill>
                  <a:schemeClr val="tx1"/>
                </a:solidFill>
                <a:latin typeface="Calibri" panose="020F0502020204030204" pitchFamily="34" charset="0"/>
                <a:cs typeface="Calibri" panose="020F0502020204030204" pitchFamily="34" charset="0"/>
              </a:rPr>
              <a:t>23. Madde </a:t>
            </a:r>
            <a:r>
              <a:rPr lang="tr-TR" dirty="0">
                <a:solidFill>
                  <a:srgbClr val="FF0000"/>
                </a:solidFill>
                <a:latin typeface="Calibri" panose="020F0502020204030204" pitchFamily="34" charset="0"/>
                <a:cs typeface="Calibri" panose="020F0502020204030204" pitchFamily="34" charset="0"/>
              </a:rPr>
              <a:t>Etiket ve kullanım kılavuzu</a:t>
            </a:r>
          </a:p>
          <a:p>
            <a:pPr marL="0" indent="0">
              <a:buNone/>
            </a:pPr>
            <a:r>
              <a:rPr lang="tr-TR" dirty="0">
                <a:solidFill>
                  <a:schemeClr val="tx1"/>
                </a:solidFill>
                <a:latin typeface="Calibri" panose="020F0502020204030204" pitchFamily="34" charset="0"/>
                <a:cs typeface="Calibri" panose="020F0502020204030204" pitchFamily="34" charset="0"/>
              </a:rPr>
              <a:t>23.4. Kullanım kılavuzundaki bilgiler</a:t>
            </a:r>
          </a:p>
          <a:p>
            <a:pPr marL="0" indent="0">
              <a:buNone/>
            </a:pPr>
            <a:r>
              <a:rPr lang="tr-TR" dirty="0">
                <a:solidFill>
                  <a:schemeClr val="tx1"/>
                </a:solidFill>
                <a:latin typeface="Calibri" panose="020F0502020204030204" pitchFamily="34" charset="0"/>
                <a:cs typeface="Calibri" panose="020F0502020204030204" pitchFamily="34" charset="0"/>
              </a:rPr>
              <a:t>Kullanım kılavuzu, aşağıdaki detayların tamamını içerir:</a:t>
            </a:r>
          </a:p>
          <a:p>
            <a:pPr>
              <a:buFont typeface="+mj-lt"/>
              <a:buAutoNum type="alphaLcParenR" startAt="12"/>
            </a:pPr>
            <a:r>
              <a:rPr lang="tr-TR" dirty="0">
                <a:solidFill>
                  <a:schemeClr val="tx1"/>
                </a:solidFill>
                <a:latin typeface="Calibri" panose="020F0502020204030204" pitchFamily="34" charset="0"/>
                <a:cs typeface="Calibri" panose="020F0502020204030204" pitchFamily="34" charset="0"/>
              </a:rPr>
              <a:t>cihaz steril olarak tedarik ediliyorsa, cihazın kullanımından önce </a:t>
            </a:r>
            <a:r>
              <a:rPr lang="tr-TR" dirty="0">
                <a:solidFill>
                  <a:srgbClr val="FF0000"/>
                </a:solidFill>
                <a:latin typeface="Calibri" panose="020F0502020204030204" pitchFamily="34" charset="0"/>
                <a:cs typeface="Calibri" panose="020F0502020204030204" pitchFamily="34" charset="0"/>
              </a:rPr>
              <a:t>steril ambalajının hasar görmüş veya istenmeden açılmış olması durumuna yönelik talimatlar;</a:t>
            </a:r>
          </a:p>
          <a:p>
            <a:pPr>
              <a:buFont typeface="+mj-lt"/>
              <a:buAutoNum type="alphaLcParenR" startAt="12"/>
            </a:pPr>
            <a:r>
              <a:rPr lang="tr-TR" dirty="0">
                <a:solidFill>
                  <a:srgbClr val="FF0000"/>
                </a:solidFill>
                <a:latin typeface="Calibri" panose="020F0502020204030204" pitchFamily="34" charset="0"/>
                <a:cs typeface="Calibri" panose="020F0502020204030204" pitchFamily="34" charset="0"/>
              </a:rPr>
              <a:t>cihaz, kullanımdan önce sterilize edilmesi amacıyla steril olmayan durumda tedarik ediliyorsa, sterilizasyon için uygun talimatlar</a:t>
            </a:r>
            <a:r>
              <a:rPr lang="tr-TR" dirty="0">
                <a:solidFill>
                  <a:schemeClr val="tx1"/>
                </a:solidFill>
                <a:latin typeface="Calibri" panose="020F0502020204030204" pitchFamily="34" charset="0"/>
                <a:cs typeface="Calibri" panose="020F0502020204030204" pitchFamily="34" charset="0"/>
              </a:rPr>
              <a:t>;</a:t>
            </a:r>
          </a:p>
          <a:p>
            <a:pPr>
              <a:buFont typeface="+mj-lt"/>
              <a:buAutoNum type="alphaLcParenR" startAt="12"/>
            </a:pPr>
            <a:r>
              <a:rPr lang="tr-TR" b="1" dirty="0">
                <a:solidFill>
                  <a:srgbClr val="FF0000"/>
                </a:solidFill>
                <a:latin typeface="Calibri" panose="020F0502020204030204" pitchFamily="34" charset="0"/>
                <a:cs typeface="Calibri" panose="020F0502020204030204" pitchFamily="34" charset="0"/>
              </a:rPr>
              <a:t>cihaz yeniden kullanılabilir ise, temizlik, dezenfeksiyon, ambalajlama dahil olmak üzere yeniden kullanıma izin vermeye yönelik uygun süreçler </a:t>
            </a:r>
            <a:r>
              <a:rPr lang="tr-TR" b="1" dirty="0">
                <a:solidFill>
                  <a:schemeClr val="tx1"/>
                </a:solidFill>
                <a:latin typeface="Calibri" panose="020F0502020204030204" pitchFamily="34" charset="0"/>
                <a:cs typeface="Calibri" panose="020F0502020204030204" pitchFamily="34" charset="0"/>
              </a:rPr>
              <a:t>ve uygun olduğu hallerde cihazın piyasaya arz edildiği üye devlete veya üye devletlere uygun, yeniden sterilizasyona ilişkin valide edilmiş yöntem hakkında bilgiler. Ayrıca, </a:t>
            </a:r>
            <a:r>
              <a:rPr lang="tr-TR" b="1" dirty="0">
                <a:solidFill>
                  <a:srgbClr val="FF0000"/>
                </a:solidFill>
                <a:latin typeface="Calibri" panose="020F0502020204030204" pitchFamily="34" charset="0"/>
                <a:cs typeface="Calibri" panose="020F0502020204030204" pitchFamily="34" charset="0"/>
              </a:rPr>
              <a:t>malzeme bozulmasının belirtileri veya izin verilebilir azami yeniden kullanım sayısı gibi, cihazın artık yeniden kullanılmaması gerektiği zamanı belirlemek için bilgiler sağlanır;</a:t>
            </a:r>
          </a:p>
          <a:p>
            <a:pPr>
              <a:buFont typeface="+mj-lt"/>
              <a:buAutoNum type="alphaLcParenR" startAt="12"/>
            </a:pPr>
            <a:r>
              <a:rPr lang="tr-TR" b="1" dirty="0">
                <a:solidFill>
                  <a:schemeClr val="tx1"/>
                </a:solidFill>
                <a:latin typeface="Calibri" panose="020F0502020204030204" pitchFamily="34" charset="0"/>
                <a:cs typeface="Calibri" panose="020F0502020204030204" pitchFamily="34" charset="0"/>
              </a:rPr>
              <a:t>uygun olduğu hallerde, </a:t>
            </a:r>
            <a:r>
              <a:rPr lang="tr-TR" b="1" dirty="0">
                <a:solidFill>
                  <a:srgbClr val="FF0000"/>
                </a:solidFill>
                <a:latin typeface="Calibri" panose="020F0502020204030204" pitchFamily="34" charset="0"/>
                <a:cs typeface="Calibri" panose="020F0502020204030204" pitchFamily="34" charset="0"/>
              </a:rPr>
              <a:t>genel güvenlilik ve performans gerekliliklerine uymak için cihazın sadece imalatçının sorumluluğu altında yenilenmesi şartıyla yeniden kullanılabileceğine dair bir gösterge</a:t>
            </a:r>
            <a:r>
              <a:rPr lang="tr-TR" b="1" dirty="0">
                <a:solidFill>
                  <a:schemeClr val="tx1"/>
                </a:solidFill>
                <a:latin typeface="Calibri" panose="020F0502020204030204" pitchFamily="34" charset="0"/>
                <a:cs typeface="Calibri" panose="020F0502020204030204" pitchFamily="34" charset="0"/>
              </a:rPr>
              <a:t>;</a:t>
            </a:r>
          </a:p>
          <a:p>
            <a:pPr>
              <a:buFont typeface="+mj-lt"/>
              <a:buAutoNum type="alphaLcParenR" startAt="12"/>
            </a:pPr>
            <a:r>
              <a:rPr lang="tr-TR" dirty="0">
                <a:solidFill>
                  <a:schemeClr val="tx1"/>
                </a:solidFill>
                <a:latin typeface="Calibri" panose="020F0502020204030204" pitchFamily="34" charset="0"/>
                <a:cs typeface="Calibri" panose="020F0502020204030204" pitchFamily="34" charset="0"/>
              </a:rPr>
              <a:t>cihaz, </a:t>
            </a:r>
            <a:r>
              <a:rPr lang="tr-TR" dirty="0">
                <a:solidFill>
                  <a:srgbClr val="FF0000"/>
                </a:solidFill>
                <a:latin typeface="Calibri" panose="020F0502020204030204" pitchFamily="34" charset="0"/>
                <a:cs typeface="Calibri" panose="020F0502020204030204" pitchFamily="34" charset="0"/>
              </a:rPr>
              <a:t>tek kullanımlık olduğuna </a:t>
            </a:r>
            <a:r>
              <a:rPr lang="tr-TR" dirty="0">
                <a:solidFill>
                  <a:schemeClr val="tx1"/>
                </a:solidFill>
                <a:latin typeface="Calibri" panose="020F0502020204030204" pitchFamily="34" charset="0"/>
                <a:cs typeface="Calibri" panose="020F0502020204030204" pitchFamily="34" charset="0"/>
              </a:rPr>
              <a:t>dair bir işaret taşıyor ise, </a:t>
            </a:r>
            <a:r>
              <a:rPr lang="tr-TR" dirty="0">
                <a:solidFill>
                  <a:srgbClr val="FF0000"/>
                </a:solidFill>
                <a:latin typeface="Calibri" panose="020F0502020204030204" pitchFamily="34" charset="0"/>
                <a:cs typeface="Calibri" panose="020F0502020204030204" pitchFamily="34" charset="0"/>
              </a:rPr>
              <a:t>yeniden kullanıldığı takdirde bir risk oluşturabileceği imalatçı tarafından bilinen karakteristikler ve teknik faktörler hakkında bilgiler</a:t>
            </a:r>
            <a:r>
              <a:rPr lang="tr-TR" dirty="0">
                <a:solidFill>
                  <a:schemeClr val="tx1"/>
                </a:solidFill>
                <a:latin typeface="Calibri" panose="020F0502020204030204" pitchFamily="34" charset="0"/>
                <a:cs typeface="Calibri" panose="020F0502020204030204" pitchFamily="34" charset="0"/>
              </a:rPr>
              <a:t>. </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42</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atlama 1 5"/>
          <p:cNvSpPr/>
          <p:nvPr/>
        </p:nvSpPr>
        <p:spPr>
          <a:xfrm>
            <a:off x="7547839" y="4939729"/>
            <a:ext cx="1726163" cy="365125"/>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a:t>
            </a:r>
          </a:p>
        </p:txBody>
      </p:sp>
    </p:spTree>
    <p:extLst>
      <p:ext uri="{BB962C8B-B14F-4D97-AF65-F5344CB8AC3E}">
        <p14:creationId xmlns:p14="http://schemas.microsoft.com/office/powerpoint/2010/main" val="26400078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III– CİHAZLA BİRLİKTE TEMİN EDİLEN BİLGİLERE İLİŞKİN GEREKLİLİKLER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solidFill>
                  <a:schemeClr val="tx1"/>
                </a:solidFill>
                <a:latin typeface="Calibri" panose="020F0502020204030204" pitchFamily="34" charset="0"/>
                <a:cs typeface="Calibri" panose="020F0502020204030204" pitchFamily="34" charset="0"/>
              </a:rPr>
              <a:t>23. Madde </a:t>
            </a:r>
            <a:r>
              <a:rPr lang="tr-TR" dirty="0">
                <a:solidFill>
                  <a:srgbClr val="FF0000"/>
                </a:solidFill>
                <a:latin typeface="Calibri" panose="020F0502020204030204" pitchFamily="34" charset="0"/>
                <a:cs typeface="Calibri" panose="020F0502020204030204" pitchFamily="34" charset="0"/>
              </a:rPr>
              <a:t>Etiket ve kullanım kılavuzu</a:t>
            </a:r>
          </a:p>
          <a:p>
            <a:pPr marL="0" indent="0">
              <a:buNone/>
            </a:pPr>
            <a:r>
              <a:rPr lang="tr-TR" dirty="0">
                <a:solidFill>
                  <a:schemeClr val="tx1"/>
                </a:solidFill>
                <a:latin typeface="Calibri" panose="020F0502020204030204" pitchFamily="34" charset="0"/>
                <a:cs typeface="Calibri" panose="020F0502020204030204" pitchFamily="34" charset="0"/>
              </a:rPr>
              <a:t>23.4. Kullanım kılavuzundaki bilgiler</a:t>
            </a:r>
          </a:p>
          <a:p>
            <a:pPr marL="0" indent="0">
              <a:buNone/>
            </a:pPr>
            <a:r>
              <a:rPr lang="tr-TR" dirty="0">
                <a:solidFill>
                  <a:schemeClr val="tx1"/>
                </a:solidFill>
                <a:latin typeface="Calibri" panose="020F0502020204030204" pitchFamily="34" charset="0"/>
                <a:cs typeface="Calibri" panose="020F0502020204030204" pitchFamily="34" charset="0"/>
              </a:rPr>
              <a:t>Kullanım kılavuzu, aşağıdaki detayların tamamını içerir:</a:t>
            </a:r>
          </a:p>
          <a:p>
            <a:pPr>
              <a:buFont typeface="+mj-lt"/>
              <a:buAutoNum type="alphaLcParenR" startAt="17"/>
            </a:pPr>
            <a:r>
              <a:rPr lang="tr-TR" dirty="0">
                <a:solidFill>
                  <a:srgbClr val="FF0000"/>
                </a:solidFill>
                <a:latin typeface="Calibri" panose="020F0502020204030204" pitchFamily="34" charset="0"/>
                <a:cs typeface="Calibri" panose="020F0502020204030204" pitchFamily="34" charset="0"/>
              </a:rPr>
              <a:t>başka cihazlarla ve/veya genel amaçlı ekipmanlarla birlikte kullanımı amaçlanan </a:t>
            </a:r>
            <a:r>
              <a:rPr lang="tr-TR" dirty="0">
                <a:solidFill>
                  <a:schemeClr val="tx1"/>
                </a:solidFill>
                <a:latin typeface="Calibri" panose="020F0502020204030204" pitchFamily="34" charset="0"/>
                <a:cs typeface="Calibri" panose="020F0502020204030204" pitchFamily="34" charset="0"/>
              </a:rPr>
              <a:t>cihazlar için:</a:t>
            </a:r>
          </a:p>
          <a:p>
            <a:pPr lvl="1">
              <a:buFont typeface="Arial" panose="020B0604020202020204" pitchFamily="34" charset="0"/>
              <a:buChar char="•"/>
            </a:pPr>
            <a:r>
              <a:rPr lang="tr-TR" dirty="0">
                <a:solidFill>
                  <a:srgbClr val="FF0000"/>
                </a:solidFill>
                <a:latin typeface="Calibri" panose="020F0502020204030204" pitchFamily="34" charset="0"/>
                <a:cs typeface="Calibri" panose="020F0502020204030204" pitchFamily="34" charset="0"/>
              </a:rPr>
              <a:t>güvenli bir kombinasyon elde etmek üzere, bu tür cihazları veya ekipmanı tanımlamak için bilgiler </a:t>
            </a:r>
            <a:r>
              <a:rPr lang="tr-TR" dirty="0">
                <a:solidFill>
                  <a:schemeClr val="tx1"/>
                </a:solidFill>
                <a:latin typeface="Calibri" panose="020F0502020204030204" pitchFamily="34" charset="0"/>
                <a:cs typeface="Calibri" panose="020F0502020204030204" pitchFamily="34" charset="0"/>
              </a:rPr>
              <a:t>ve/veya</a:t>
            </a:r>
          </a:p>
          <a:p>
            <a:pPr lvl="1">
              <a:buFont typeface="Arial" panose="020B0604020202020204" pitchFamily="34" charset="0"/>
              <a:buChar char="•"/>
            </a:pPr>
            <a:r>
              <a:rPr lang="tr-TR" dirty="0">
                <a:solidFill>
                  <a:schemeClr val="tx1"/>
                </a:solidFill>
                <a:latin typeface="Calibri" panose="020F0502020204030204" pitchFamily="34" charset="0"/>
                <a:cs typeface="Calibri" panose="020F0502020204030204" pitchFamily="34" charset="0"/>
              </a:rPr>
              <a:t>cihaz ve ekipman kombinasyonları üzerindeki bilinen kısıtlamalara ilişkin bilgiler;</a:t>
            </a:r>
          </a:p>
          <a:p>
            <a:pPr>
              <a:buFont typeface="+mj-lt"/>
              <a:buAutoNum type="alphaLcParenR" startAt="18"/>
            </a:pPr>
            <a:r>
              <a:rPr lang="tr-TR" dirty="0">
                <a:solidFill>
                  <a:schemeClr val="tx1"/>
                </a:solidFill>
                <a:latin typeface="Calibri" panose="020F0502020204030204" pitchFamily="34" charset="0"/>
                <a:cs typeface="Calibri" panose="020F0502020204030204" pitchFamily="34" charset="0"/>
              </a:rPr>
              <a:t>cihaz tıbbi amaçlar için </a:t>
            </a:r>
            <a:r>
              <a:rPr lang="tr-TR" dirty="0">
                <a:solidFill>
                  <a:srgbClr val="FF0000"/>
                </a:solidFill>
                <a:latin typeface="Calibri" panose="020F0502020204030204" pitchFamily="34" charset="0"/>
                <a:cs typeface="Calibri" panose="020F0502020204030204" pitchFamily="34" charset="0"/>
              </a:rPr>
              <a:t>radyasyon yayıyorsa</a:t>
            </a:r>
            <a:r>
              <a:rPr lang="tr-TR" dirty="0">
                <a:solidFill>
                  <a:schemeClr val="tx1"/>
                </a:solidFill>
                <a:latin typeface="Calibri" panose="020F0502020204030204" pitchFamily="34" charset="0"/>
                <a:cs typeface="Calibri" panose="020F0502020204030204" pitchFamily="34" charset="0"/>
              </a:rPr>
              <a:t>,</a:t>
            </a:r>
          </a:p>
          <a:p>
            <a:pPr lvl="1">
              <a:buFont typeface="Arial" panose="020B0604020202020204" pitchFamily="34" charset="0"/>
              <a:buChar char="•"/>
            </a:pPr>
            <a:r>
              <a:rPr lang="tr-TR" dirty="0">
                <a:solidFill>
                  <a:schemeClr val="tx1"/>
                </a:solidFill>
                <a:latin typeface="Calibri" panose="020F0502020204030204" pitchFamily="34" charset="0"/>
                <a:cs typeface="Calibri" panose="020F0502020204030204" pitchFamily="34" charset="0"/>
              </a:rPr>
              <a:t>yayılan radyasyonun niteliğine, türüne ve uygun olduğu hallerde, yoğunluğuna ve dağılımına ilişkin ayrıntılı bilgiler,</a:t>
            </a:r>
          </a:p>
          <a:p>
            <a:pPr lvl="1">
              <a:buFont typeface="Arial" panose="020B0604020202020204" pitchFamily="34" charset="0"/>
              <a:buChar char="•"/>
            </a:pPr>
            <a:r>
              <a:rPr lang="tr-TR" dirty="0">
                <a:solidFill>
                  <a:schemeClr val="tx1"/>
                </a:solidFill>
                <a:latin typeface="Calibri" panose="020F0502020204030204" pitchFamily="34" charset="0"/>
                <a:cs typeface="Calibri" panose="020F0502020204030204" pitchFamily="34" charset="0"/>
              </a:rPr>
              <a:t>cihazın kullanımı boyunca, hastayı, kullanıcıyı veya diğer kişileri istenmeyen radyasyondan koruma araçları;</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43</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560409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III– CİHAZLA BİRLİKTE TEMİN EDİLEN BİLGİLERE İLİŞKİN GEREKLİLİKLER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fontScale="92500" lnSpcReduction="20000"/>
          </a:bodyPr>
          <a:lstStyle/>
          <a:p>
            <a:pPr marL="0" indent="0">
              <a:buNone/>
            </a:pPr>
            <a:r>
              <a:rPr lang="tr-TR" dirty="0">
                <a:solidFill>
                  <a:schemeClr val="tx1"/>
                </a:solidFill>
                <a:latin typeface="Calibri" panose="020F0502020204030204" pitchFamily="34" charset="0"/>
                <a:cs typeface="Calibri" panose="020F0502020204030204" pitchFamily="34" charset="0"/>
              </a:rPr>
              <a:t>23. Madde </a:t>
            </a:r>
            <a:r>
              <a:rPr lang="tr-TR" dirty="0">
                <a:solidFill>
                  <a:srgbClr val="FF0000"/>
                </a:solidFill>
                <a:latin typeface="Calibri" panose="020F0502020204030204" pitchFamily="34" charset="0"/>
                <a:cs typeface="Calibri" panose="020F0502020204030204" pitchFamily="34" charset="0"/>
              </a:rPr>
              <a:t>Etiket ve kullanım kılavuzu</a:t>
            </a:r>
          </a:p>
          <a:p>
            <a:pPr marL="0" indent="0">
              <a:buNone/>
            </a:pPr>
            <a:r>
              <a:rPr lang="tr-TR" dirty="0">
                <a:solidFill>
                  <a:schemeClr val="tx1"/>
                </a:solidFill>
                <a:latin typeface="Calibri" panose="020F0502020204030204" pitchFamily="34" charset="0"/>
                <a:cs typeface="Calibri" panose="020F0502020204030204" pitchFamily="34" charset="0"/>
              </a:rPr>
              <a:t>23.4. Kullanım kılavuzundaki bilgiler</a:t>
            </a:r>
          </a:p>
          <a:p>
            <a:pPr marL="0" indent="0">
              <a:buNone/>
            </a:pPr>
            <a:r>
              <a:rPr lang="tr-TR" dirty="0">
                <a:solidFill>
                  <a:schemeClr val="tx1"/>
                </a:solidFill>
                <a:latin typeface="Calibri" panose="020F0502020204030204" pitchFamily="34" charset="0"/>
                <a:cs typeface="Calibri" panose="020F0502020204030204" pitchFamily="34" charset="0"/>
              </a:rPr>
              <a:t>Kullanım kılavuzu, aşağıdaki detayların tamamını içerir:</a:t>
            </a:r>
          </a:p>
          <a:p>
            <a:pPr>
              <a:buFont typeface="+mj-lt"/>
              <a:buAutoNum type="alphaLcParenR" startAt="19"/>
            </a:pPr>
            <a:r>
              <a:rPr lang="tr-TR" dirty="0">
                <a:solidFill>
                  <a:schemeClr val="tx1"/>
                </a:solidFill>
                <a:latin typeface="Calibri" panose="020F0502020204030204" pitchFamily="34" charset="0"/>
                <a:cs typeface="Calibri" panose="020F0502020204030204" pitchFamily="34" charset="0"/>
              </a:rPr>
              <a:t>kullanıcının ve/veya hastanın, </a:t>
            </a:r>
            <a:r>
              <a:rPr lang="tr-TR" dirty="0">
                <a:solidFill>
                  <a:srgbClr val="FF0000"/>
                </a:solidFill>
                <a:latin typeface="Calibri" panose="020F0502020204030204" pitchFamily="34" charset="0"/>
                <a:cs typeface="Calibri" panose="020F0502020204030204" pitchFamily="34" charset="0"/>
              </a:rPr>
              <a:t>uyarılar, tedbirler, kontrendikasyonlar, alınacak önlemler ve cihaza ilişkin kullanım sınırlamaları </a:t>
            </a:r>
            <a:r>
              <a:rPr lang="tr-TR" dirty="0">
                <a:solidFill>
                  <a:schemeClr val="tx1"/>
                </a:solidFill>
                <a:latin typeface="Calibri" panose="020F0502020204030204" pitchFamily="34" charset="0"/>
                <a:cs typeface="Calibri" panose="020F0502020204030204" pitchFamily="34" charset="0"/>
              </a:rPr>
              <a:t>konusunda bilgilendirilmesine imkân veren bilgiler. Bu bilgiler, uygun olduğu hallerde, aşağıdakileri kapsar:</a:t>
            </a:r>
          </a:p>
          <a:p>
            <a:pPr lvl="1">
              <a:buFont typeface="Arial" panose="020B0604020202020204" pitchFamily="34" charset="0"/>
              <a:buChar char="•"/>
            </a:pPr>
            <a:r>
              <a:rPr lang="tr-TR" dirty="0">
                <a:solidFill>
                  <a:srgbClr val="FF0000"/>
                </a:solidFill>
                <a:latin typeface="Calibri" panose="020F0502020204030204" pitchFamily="34" charset="0"/>
                <a:cs typeface="Calibri" panose="020F0502020204030204" pitchFamily="34" charset="0"/>
              </a:rPr>
              <a:t>cihaz arızası ya da cihazın performansında güvenliği etkileyebilecek değişiklikler </a:t>
            </a:r>
            <a:r>
              <a:rPr lang="tr-TR" dirty="0">
                <a:solidFill>
                  <a:schemeClr val="tx1"/>
                </a:solidFill>
                <a:latin typeface="Calibri" panose="020F0502020204030204" pitchFamily="34" charset="0"/>
                <a:cs typeface="Calibri" panose="020F0502020204030204" pitchFamily="34" charset="0"/>
              </a:rPr>
              <a:t>meydana gelmesi durumunda </a:t>
            </a:r>
            <a:r>
              <a:rPr lang="tr-TR" dirty="0">
                <a:solidFill>
                  <a:srgbClr val="FF0000"/>
                </a:solidFill>
                <a:latin typeface="Calibri" panose="020F0502020204030204" pitchFamily="34" charset="0"/>
                <a:cs typeface="Calibri" panose="020F0502020204030204" pitchFamily="34" charset="0"/>
              </a:rPr>
              <a:t>uyarıları, tedbirleri ve/veya alınacak önlemleri,</a:t>
            </a:r>
          </a:p>
          <a:p>
            <a:pPr lvl="1">
              <a:buFont typeface="Arial" panose="020B0604020202020204" pitchFamily="34" charset="0"/>
              <a:buChar char="•"/>
            </a:pPr>
            <a:r>
              <a:rPr lang="tr-TR" dirty="0">
                <a:solidFill>
                  <a:schemeClr val="tx1"/>
                </a:solidFill>
                <a:latin typeface="Calibri" panose="020F0502020204030204" pitchFamily="34" charset="0"/>
                <a:cs typeface="Calibri" panose="020F0502020204030204" pitchFamily="34" charset="0"/>
              </a:rPr>
              <a:t>manyetik alanlar, harici elektriksel ve elektromanyetik etkiler, elektrostatik boşalma, tanı veya tedavi amaçlı prosedürlerle ilişkili radyasyon, basınç, nem veya sıcaklık gibi makul olarak öngörülebilir harici etkilere veya çevresel şartlara maruziyet ile ilgili uyarıları, tedbirleri ve/veya alınacak önlemleri,</a:t>
            </a:r>
          </a:p>
          <a:p>
            <a:pPr lvl="1">
              <a:buFont typeface="Arial" panose="020B0604020202020204" pitchFamily="34" charset="0"/>
              <a:buChar char="•"/>
            </a:pPr>
            <a:r>
              <a:rPr lang="tr-TR" dirty="0">
                <a:solidFill>
                  <a:srgbClr val="FF0000"/>
                </a:solidFill>
                <a:latin typeface="Calibri" panose="020F0502020204030204" pitchFamily="34" charset="0"/>
                <a:cs typeface="Calibri" panose="020F0502020204030204" pitchFamily="34" charset="0"/>
              </a:rPr>
              <a:t>spesifik tanı amaçlı araştırmalar</a:t>
            </a:r>
            <a:r>
              <a:rPr lang="tr-TR" dirty="0">
                <a:solidFill>
                  <a:schemeClr val="tx1"/>
                </a:solidFill>
                <a:latin typeface="Calibri" panose="020F0502020204030204" pitchFamily="34" charset="0"/>
                <a:cs typeface="Calibri" panose="020F0502020204030204" pitchFamily="34" charset="0"/>
              </a:rPr>
              <a:t>, değerlendirmeler veya tedavi amaçlı işlemler ya da diğer prosedürler sırasında cihazdan yayılan ve diğer ekipmanları etkileyen elektromanyetik girişim gibi cihazın makul olarak öngörülebilir yapısından kaynaklanan girişim riskleriyle ilgili uyarılar, tedbirler ve/veya alınacak önlemleri,</a:t>
            </a:r>
          </a:p>
          <a:p>
            <a:pPr lvl="1">
              <a:buFont typeface="Arial" panose="020B0604020202020204" pitchFamily="34" charset="0"/>
              <a:buChar char="•"/>
            </a:pPr>
            <a:r>
              <a:rPr lang="tr-TR" dirty="0">
                <a:solidFill>
                  <a:schemeClr val="tx1"/>
                </a:solidFill>
                <a:latin typeface="Calibri" panose="020F0502020204030204" pitchFamily="34" charset="0"/>
                <a:cs typeface="Calibri" panose="020F0502020204030204" pitchFamily="34" charset="0"/>
              </a:rPr>
              <a:t>cihaz, tıbbi ürünleri, insan veya hayvan kaynaklı dokuları veya hücreleri veya onların türevlerini ya da biyolojik maddeleri tatbik etme amaçlı ise, verilecek maddelerin seçimindeki sınırlamalar veya uyumsuzluk,</a:t>
            </a:r>
          </a:p>
          <a:p>
            <a:pPr lvl="1">
              <a:buFont typeface="Arial" panose="020B0604020202020204" pitchFamily="34" charset="0"/>
              <a:buChar char="•"/>
            </a:pPr>
            <a:r>
              <a:rPr lang="tr-TR" dirty="0">
                <a:solidFill>
                  <a:schemeClr val="tx1"/>
                </a:solidFill>
                <a:latin typeface="Calibri" panose="020F0502020204030204" pitchFamily="34" charset="0"/>
                <a:cs typeface="Calibri" panose="020F0502020204030204" pitchFamily="34" charset="0"/>
              </a:rPr>
              <a:t>cihazın bütünleşik bir parçası olarak cihaza dahil edilen tıbbi madde veya biyolojik malzemeyle ilgili uyarılar, tedbirler ve/veya sınırlamalar ve</a:t>
            </a:r>
          </a:p>
          <a:p>
            <a:pPr lvl="1">
              <a:buFont typeface="Arial" panose="020B0604020202020204" pitchFamily="34" charset="0"/>
              <a:buChar char="•"/>
            </a:pPr>
            <a:r>
              <a:rPr lang="tr-TR" dirty="0">
                <a:solidFill>
                  <a:schemeClr val="tx1"/>
                </a:solidFill>
                <a:latin typeface="Calibri" panose="020F0502020204030204" pitchFamily="34" charset="0"/>
                <a:cs typeface="Calibri" panose="020F0502020204030204" pitchFamily="34" charset="0"/>
              </a:rPr>
              <a:t>cihazın bütünleşik bir parçası olarak cihaza dahil edilen, CMR maddeler veya endokrin-bozucu maddeler içeren veya bunlardan oluşan ya da hastada veya kullanıcıda hassasiyete veya alerjik bir reaksiyona yol açabilecek malzemelerle ilgili tedbirler;</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44</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382779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III– CİHAZLA BİRLİKTE TEMİN EDİLEN BİLGİLERE İLİŞKİN GEREKLİLİKLER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solidFill>
                  <a:schemeClr val="tx1"/>
                </a:solidFill>
                <a:latin typeface="Calibri" panose="020F0502020204030204" pitchFamily="34" charset="0"/>
                <a:cs typeface="Calibri" panose="020F0502020204030204" pitchFamily="34" charset="0"/>
              </a:rPr>
              <a:t>23. Madde </a:t>
            </a:r>
            <a:r>
              <a:rPr lang="tr-TR" dirty="0">
                <a:solidFill>
                  <a:srgbClr val="FF0000"/>
                </a:solidFill>
                <a:latin typeface="Calibri" panose="020F0502020204030204" pitchFamily="34" charset="0"/>
                <a:cs typeface="Calibri" panose="020F0502020204030204" pitchFamily="34" charset="0"/>
              </a:rPr>
              <a:t>Etiket ve kullanım kılavuzu</a:t>
            </a:r>
          </a:p>
          <a:p>
            <a:pPr marL="0" indent="0">
              <a:buNone/>
            </a:pPr>
            <a:r>
              <a:rPr lang="tr-TR" dirty="0">
                <a:solidFill>
                  <a:schemeClr val="tx1"/>
                </a:solidFill>
                <a:latin typeface="Calibri" panose="020F0502020204030204" pitchFamily="34" charset="0"/>
                <a:cs typeface="Calibri" panose="020F0502020204030204" pitchFamily="34" charset="0"/>
              </a:rPr>
              <a:t>23.4. Kullanım kılavuzundaki bilgiler</a:t>
            </a:r>
          </a:p>
          <a:p>
            <a:pPr marL="0" indent="0">
              <a:buNone/>
            </a:pPr>
            <a:r>
              <a:rPr lang="tr-TR" dirty="0">
                <a:solidFill>
                  <a:schemeClr val="tx1"/>
                </a:solidFill>
                <a:latin typeface="Calibri" panose="020F0502020204030204" pitchFamily="34" charset="0"/>
                <a:cs typeface="Calibri" panose="020F0502020204030204" pitchFamily="34" charset="0"/>
              </a:rPr>
              <a:t>Kullanım kılavuzu, aşağıdaki detayların tamamını içerir:</a:t>
            </a:r>
          </a:p>
          <a:p>
            <a:pPr>
              <a:buFont typeface="+mj-lt"/>
              <a:buAutoNum type="alphaLcParenR" startAt="20"/>
            </a:pPr>
            <a:r>
              <a:rPr lang="tr-TR" b="1" dirty="0">
                <a:solidFill>
                  <a:schemeClr val="tx1"/>
                </a:solidFill>
                <a:latin typeface="Calibri" panose="020F0502020204030204" pitchFamily="34" charset="0"/>
                <a:cs typeface="Calibri" panose="020F0502020204030204" pitchFamily="34" charset="0"/>
              </a:rPr>
              <a:t>insan vücuduna girmesi amaçlanan ve insan vücudu tarafından </a:t>
            </a:r>
            <a:r>
              <a:rPr lang="tr-TR" b="1" dirty="0" err="1">
                <a:solidFill>
                  <a:schemeClr val="tx1"/>
                </a:solidFill>
                <a:latin typeface="Calibri" panose="020F0502020204030204" pitchFamily="34" charset="0"/>
                <a:cs typeface="Calibri" panose="020F0502020204030204" pitchFamily="34" charset="0"/>
              </a:rPr>
              <a:t>absorbe</a:t>
            </a:r>
            <a:r>
              <a:rPr lang="tr-TR" b="1" dirty="0">
                <a:solidFill>
                  <a:schemeClr val="tx1"/>
                </a:solidFill>
                <a:latin typeface="Calibri" panose="020F0502020204030204" pitchFamily="34" charset="0"/>
                <a:cs typeface="Calibri" panose="020F0502020204030204" pitchFamily="34" charset="0"/>
              </a:rPr>
              <a:t> edilen ya da insan vücudu içinde lokal olarak dağılan maddelerden veya madde kombinasyonlarından oluşan cihazlar söz konusu olduğunda, kontrendikasyonlar, istenmeyen yan etkiler ve aşırı dozla ilgili riskler ile birlikte, uygun olduğu hallerde, cihaz ve onun metabolizma ürünlerinin, diğer cihazlarla, tıbbi ürünlerle ve diğer maddelerle etkileşiminin genel profili ile ilgili uyarılar ve tedbirler;</a:t>
            </a:r>
          </a:p>
          <a:p>
            <a:pPr>
              <a:buFont typeface="+mj-lt"/>
              <a:buAutoNum type="alphaLcParenR" startAt="20"/>
            </a:pPr>
            <a:r>
              <a:rPr lang="tr-TR" b="1" dirty="0" err="1">
                <a:solidFill>
                  <a:srgbClr val="FF0000"/>
                </a:solidFill>
                <a:latin typeface="Calibri" panose="020F0502020204030204" pitchFamily="34" charset="0"/>
                <a:cs typeface="Calibri" panose="020F0502020204030204" pitchFamily="34" charset="0"/>
              </a:rPr>
              <a:t>implante</a:t>
            </a:r>
            <a:r>
              <a:rPr lang="tr-TR" b="1" dirty="0">
                <a:solidFill>
                  <a:srgbClr val="FF0000"/>
                </a:solidFill>
                <a:latin typeface="Calibri" panose="020F0502020204030204" pitchFamily="34" charset="0"/>
                <a:cs typeface="Calibri" panose="020F0502020204030204" pitchFamily="34" charset="0"/>
              </a:rPr>
              <a:t> edilebilir cihazlar </a:t>
            </a:r>
            <a:r>
              <a:rPr lang="tr-TR" b="1" dirty="0">
                <a:solidFill>
                  <a:schemeClr val="tx1"/>
                </a:solidFill>
                <a:latin typeface="Calibri" panose="020F0502020204030204" pitchFamily="34" charset="0"/>
                <a:cs typeface="Calibri" panose="020F0502020204030204" pitchFamily="34" charset="0"/>
              </a:rPr>
              <a:t>söz konusu olduğunda, </a:t>
            </a:r>
            <a:r>
              <a:rPr lang="tr-TR" b="1" dirty="0">
                <a:solidFill>
                  <a:srgbClr val="FF0000"/>
                </a:solidFill>
                <a:latin typeface="Calibri" panose="020F0502020204030204" pitchFamily="34" charset="0"/>
                <a:cs typeface="Calibri" panose="020F0502020204030204" pitchFamily="34" charset="0"/>
              </a:rPr>
              <a:t>hastaların maruz kalabileceği malzemeler ve maddeler hakkında genel niteliksel ve niceliksel bilgiler</a:t>
            </a:r>
            <a:r>
              <a:rPr lang="tr-TR" b="1" dirty="0">
                <a:solidFill>
                  <a:schemeClr val="tx1"/>
                </a:solidFill>
                <a:latin typeface="Calibri" panose="020F0502020204030204" pitchFamily="34" charset="0"/>
                <a:cs typeface="Calibri" panose="020F0502020204030204" pitchFamily="34" charset="0"/>
              </a:rPr>
              <a:t>;</a:t>
            </a:r>
          </a:p>
          <a:p>
            <a:pPr>
              <a:buFont typeface="+mj-lt"/>
              <a:buAutoNum type="alphaLcParenR" startAt="20"/>
            </a:pPr>
            <a:r>
              <a:rPr lang="tr-TR" dirty="0">
                <a:solidFill>
                  <a:schemeClr val="tx1"/>
                </a:solidFill>
                <a:latin typeface="Calibri" panose="020F0502020204030204" pitchFamily="34" charset="0"/>
                <a:cs typeface="Calibri" panose="020F0502020204030204" pitchFamily="34" charset="0"/>
              </a:rPr>
              <a:t>cihazın, aksesuarlarının ve varsa birlikte kullanıldığı sarf malzemelerin güvenli bir şekilde </a:t>
            </a:r>
            <a:r>
              <a:rPr lang="tr-TR" dirty="0">
                <a:solidFill>
                  <a:srgbClr val="FF0000"/>
                </a:solidFill>
                <a:latin typeface="Calibri" panose="020F0502020204030204" pitchFamily="34" charset="0"/>
                <a:cs typeface="Calibri" panose="020F0502020204030204" pitchFamily="34" charset="0"/>
              </a:rPr>
              <a:t>bertarafını </a:t>
            </a:r>
            <a:r>
              <a:rPr lang="tr-TR" dirty="0">
                <a:solidFill>
                  <a:schemeClr val="tx1"/>
                </a:solidFill>
                <a:latin typeface="Calibri" panose="020F0502020204030204" pitchFamily="34" charset="0"/>
                <a:cs typeface="Calibri" panose="020F0502020204030204" pitchFamily="34" charset="0"/>
              </a:rPr>
              <a:t>kolaylaştırmak için uyarılar veya alınacak tedbirler. Bu bilgiler, uygun olduğu hallerde, aşağıdakileri kapsar:</a:t>
            </a:r>
          </a:p>
          <a:p>
            <a:pPr lvl="1">
              <a:buFont typeface="Arial" panose="020B0604020202020204" pitchFamily="34" charset="0"/>
              <a:buChar char="•"/>
            </a:pPr>
            <a:r>
              <a:rPr lang="tr-TR" dirty="0">
                <a:solidFill>
                  <a:schemeClr val="tx1"/>
                </a:solidFill>
                <a:latin typeface="Calibri" panose="020F0502020204030204" pitchFamily="34" charset="0"/>
                <a:cs typeface="Calibri" panose="020F0502020204030204" pitchFamily="34" charset="0"/>
              </a:rPr>
              <a:t>enfeksiyon veya mikrobiyal tehlikeler </a:t>
            </a:r>
            <a:r>
              <a:rPr lang="tr-TR" dirty="0" err="1">
                <a:solidFill>
                  <a:schemeClr val="tx1"/>
                </a:solidFill>
                <a:latin typeface="Calibri" panose="020F0502020204030204" pitchFamily="34" charset="0"/>
                <a:cs typeface="Calibri" panose="020F0502020204030204" pitchFamily="34" charset="0"/>
              </a:rPr>
              <a:t>örn</a:t>
            </a:r>
            <a:r>
              <a:rPr lang="tr-TR" dirty="0">
                <a:solidFill>
                  <a:schemeClr val="tx1"/>
                </a:solidFill>
                <a:latin typeface="Calibri" panose="020F0502020204030204" pitchFamily="34" charset="0"/>
                <a:cs typeface="Calibri" panose="020F0502020204030204" pitchFamily="34" charset="0"/>
              </a:rPr>
              <a:t>. insan kaynaklı potansiyel olarak bulaşıcı maddelerle kontamine olan eksplantlar, iğneler veya cerrahi ekipmanlar ve</a:t>
            </a:r>
          </a:p>
          <a:p>
            <a:pPr lvl="1">
              <a:buFont typeface="Arial" panose="020B0604020202020204" pitchFamily="34" charset="0"/>
              <a:buChar char="•"/>
            </a:pPr>
            <a:r>
              <a:rPr lang="tr-TR" dirty="0">
                <a:solidFill>
                  <a:schemeClr val="tx1"/>
                </a:solidFill>
                <a:latin typeface="Calibri" panose="020F0502020204030204" pitchFamily="34" charset="0"/>
                <a:cs typeface="Calibri" panose="020F0502020204030204" pitchFamily="34" charset="0"/>
              </a:rPr>
              <a:t>keskin aletlerde olduğu gibi fiziksel tehlikeler.</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45</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5-Nokta Yıldız 5"/>
          <p:cNvSpPr/>
          <p:nvPr/>
        </p:nvSpPr>
        <p:spPr>
          <a:xfrm>
            <a:off x="6428792" y="2006082"/>
            <a:ext cx="2659225" cy="606489"/>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a:t>
            </a:r>
          </a:p>
        </p:txBody>
      </p:sp>
    </p:spTree>
    <p:extLst>
      <p:ext uri="{BB962C8B-B14F-4D97-AF65-F5344CB8AC3E}">
        <p14:creationId xmlns:p14="http://schemas.microsoft.com/office/powerpoint/2010/main" val="4444595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III– CİHAZLA BİRLİKTE TEMİN EDİLEN BİLGİLERE İLİŞKİN GEREKLİLİKLER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lnSpcReduction="10000"/>
          </a:bodyPr>
          <a:lstStyle/>
          <a:p>
            <a:pPr marL="0" indent="0">
              <a:buNone/>
            </a:pPr>
            <a:r>
              <a:rPr lang="tr-TR" dirty="0">
                <a:solidFill>
                  <a:schemeClr val="tx1"/>
                </a:solidFill>
                <a:latin typeface="Calibri" panose="020F0502020204030204" pitchFamily="34" charset="0"/>
                <a:cs typeface="Calibri" panose="020F0502020204030204" pitchFamily="34" charset="0"/>
              </a:rPr>
              <a:t>23. Madde </a:t>
            </a:r>
            <a:r>
              <a:rPr lang="tr-TR" dirty="0">
                <a:solidFill>
                  <a:srgbClr val="FF0000"/>
                </a:solidFill>
                <a:latin typeface="Calibri" panose="020F0502020204030204" pitchFamily="34" charset="0"/>
                <a:cs typeface="Calibri" panose="020F0502020204030204" pitchFamily="34" charset="0"/>
              </a:rPr>
              <a:t>Etiket ve kullanım kılavuzu</a:t>
            </a:r>
          </a:p>
          <a:p>
            <a:pPr marL="0" indent="0">
              <a:buNone/>
            </a:pPr>
            <a:r>
              <a:rPr lang="tr-TR" dirty="0">
                <a:solidFill>
                  <a:schemeClr val="tx1"/>
                </a:solidFill>
                <a:latin typeface="Calibri" panose="020F0502020204030204" pitchFamily="34" charset="0"/>
                <a:cs typeface="Calibri" panose="020F0502020204030204" pitchFamily="34" charset="0"/>
              </a:rPr>
              <a:t>23.4. Kullanım kılavuzundaki bilgiler</a:t>
            </a:r>
          </a:p>
          <a:p>
            <a:pPr marL="0" indent="0">
              <a:buNone/>
            </a:pPr>
            <a:r>
              <a:rPr lang="tr-TR" dirty="0">
                <a:solidFill>
                  <a:schemeClr val="tx1"/>
                </a:solidFill>
                <a:latin typeface="Calibri" panose="020F0502020204030204" pitchFamily="34" charset="0"/>
                <a:cs typeface="Calibri" panose="020F0502020204030204" pitchFamily="34" charset="0"/>
              </a:rPr>
              <a:t>23.1</a:t>
            </a:r>
            <a:r>
              <a:rPr lang="tr-TR" b="1" dirty="0">
                <a:solidFill>
                  <a:schemeClr val="tx1"/>
                </a:solidFill>
                <a:latin typeface="Calibri" panose="020F0502020204030204" pitchFamily="34" charset="0"/>
                <a:cs typeface="Calibri" panose="020F0502020204030204" pitchFamily="34" charset="0"/>
              </a:rPr>
              <a:t>. </a:t>
            </a:r>
            <a:r>
              <a:rPr lang="tr-TR" b="1" dirty="0">
                <a:solidFill>
                  <a:srgbClr val="FF0000"/>
                </a:solidFill>
                <a:latin typeface="Calibri" panose="020F0502020204030204" pitchFamily="34" charset="0"/>
                <a:cs typeface="Calibri" panose="020F0502020204030204" pitchFamily="34" charset="0"/>
              </a:rPr>
              <a:t>kullanım kılavuzu gerekli değilse</a:t>
            </a:r>
            <a:r>
              <a:rPr lang="tr-TR" b="1" dirty="0">
                <a:solidFill>
                  <a:schemeClr val="tx1"/>
                </a:solidFill>
                <a:latin typeface="Calibri" panose="020F0502020204030204" pitchFamily="34" charset="0"/>
                <a:cs typeface="Calibri" panose="020F0502020204030204" pitchFamily="34" charset="0"/>
              </a:rPr>
              <a:t>, bu bilgiler talebi üzerine kullanıcıya erişilir kılınır;</a:t>
            </a:r>
          </a:p>
          <a:p>
            <a:pPr>
              <a:buFont typeface="+mj-lt"/>
              <a:buAutoNum type="alphaLcParenR" startAt="23"/>
            </a:pPr>
            <a:r>
              <a:rPr lang="tr-TR" b="1" dirty="0">
                <a:solidFill>
                  <a:srgbClr val="FF0000"/>
                </a:solidFill>
                <a:latin typeface="Calibri" panose="020F0502020204030204" pitchFamily="34" charset="0"/>
                <a:cs typeface="Calibri" panose="020F0502020204030204" pitchFamily="34" charset="0"/>
              </a:rPr>
              <a:t>meslekten olmayan kişilerce kullanımı amaçlanan cihazlar için</a:t>
            </a:r>
            <a:r>
              <a:rPr lang="tr-TR" b="1" dirty="0">
                <a:solidFill>
                  <a:schemeClr val="tx1"/>
                </a:solidFill>
                <a:latin typeface="Calibri" panose="020F0502020204030204" pitchFamily="34" charset="0"/>
                <a:cs typeface="Calibri" panose="020F0502020204030204" pitchFamily="34" charset="0"/>
              </a:rPr>
              <a:t>, kullanıcının bir sağlık profesyoneline danışması gerektiği durumlar;</a:t>
            </a:r>
          </a:p>
          <a:p>
            <a:pPr>
              <a:buFont typeface="+mj-lt"/>
              <a:buAutoNum type="alphaLcParenR" startAt="23"/>
            </a:pPr>
            <a:r>
              <a:rPr lang="tr-TR" b="1" dirty="0">
                <a:solidFill>
                  <a:schemeClr val="tx1"/>
                </a:solidFill>
                <a:latin typeface="Calibri" panose="020F0502020204030204" pitchFamily="34" charset="0"/>
                <a:cs typeface="Calibri" panose="020F0502020204030204" pitchFamily="34" charset="0"/>
              </a:rPr>
              <a:t>1(2) maddesi uyarınca bu </a:t>
            </a:r>
            <a:r>
              <a:rPr lang="tr-TR" b="1" dirty="0" err="1">
                <a:solidFill>
                  <a:schemeClr val="tx1"/>
                </a:solidFill>
                <a:latin typeface="Calibri" panose="020F0502020204030204" pitchFamily="34" charset="0"/>
                <a:cs typeface="Calibri" panose="020F0502020204030204" pitchFamily="34" charset="0"/>
              </a:rPr>
              <a:t>Tüzük’ün</a:t>
            </a:r>
            <a:r>
              <a:rPr lang="tr-TR" b="1" dirty="0">
                <a:solidFill>
                  <a:schemeClr val="tx1"/>
                </a:solidFill>
                <a:latin typeface="Calibri" panose="020F0502020204030204" pitchFamily="34" charset="0"/>
                <a:cs typeface="Calibri" panose="020F0502020204030204" pitchFamily="34" charset="0"/>
              </a:rPr>
              <a:t> kapsadığı cihazlar için, bir klinik faydanın yokluğuna ilişkin bilgiler ve cihazın kullanımıyla ilgili riskler;</a:t>
            </a:r>
          </a:p>
          <a:p>
            <a:pPr>
              <a:buFont typeface="+mj-lt"/>
              <a:buAutoNum type="alphaLcParenR" startAt="23"/>
            </a:pPr>
            <a:r>
              <a:rPr lang="tr-TR" b="1" dirty="0">
                <a:solidFill>
                  <a:schemeClr val="tx1"/>
                </a:solidFill>
                <a:latin typeface="Calibri" panose="020F0502020204030204" pitchFamily="34" charset="0"/>
                <a:cs typeface="Calibri" panose="020F0502020204030204" pitchFamily="34" charset="0"/>
              </a:rPr>
              <a:t>kullanım kılavuzunun </a:t>
            </a:r>
            <a:r>
              <a:rPr lang="tr-TR" b="1" dirty="0">
                <a:solidFill>
                  <a:srgbClr val="FF0000"/>
                </a:solidFill>
                <a:latin typeface="Calibri" panose="020F0502020204030204" pitchFamily="34" charset="0"/>
                <a:cs typeface="Calibri" panose="020F0502020204030204" pitchFamily="34" charset="0"/>
              </a:rPr>
              <a:t>yayım tarihi veya revize </a:t>
            </a:r>
            <a:r>
              <a:rPr lang="tr-TR" b="1" dirty="0">
                <a:solidFill>
                  <a:schemeClr val="tx1"/>
                </a:solidFill>
                <a:latin typeface="Calibri" panose="020F0502020204030204" pitchFamily="34" charset="0"/>
                <a:cs typeface="Calibri" panose="020F0502020204030204" pitchFamily="34" charset="0"/>
              </a:rPr>
              <a:t>edildiyse, kullanım kılavuzuna dair en son revizyonunun yayım tarihi ve tanımlayıcısı;</a:t>
            </a:r>
          </a:p>
          <a:p>
            <a:pPr>
              <a:buFont typeface="+mj-lt"/>
              <a:buAutoNum type="alphaLcParenR" startAt="23"/>
            </a:pPr>
            <a:r>
              <a:rPr lang="tr-TR" b="1" dirty="0">
                <a:solidFill>
                  <a:schemeClr val="tx1"/>
                </a:solidFill>
                <a:latin typeface="Calibri" panose="020F0502020204030204" pitchFamily="34" charset="0"/>
                <a:cs typeface="Calibri" panose="020F0502020204030204" pitchFamily="34" charset="0"/>
              </a:rPr>
              <a:t>cihazla ilgili meydana gelen </a:t>
            </a:r>
            <a:r>
              <a:rPr lang="tr-TR" b="1" dirty="0">
                <a:solidFill>
                  <a:srgbClr val="FF0000"/>
                </a:solidFill>
                <a:latin typeface="Calibri" panose="020F0502020204030204" pitchFamily="34" charset="0"/>
                <a:cs typeface="Calibri" panose="020F0502020204030204" pitchFamily="34" charset="0"/>
              </a:rPr>
              <a:t>ciddi olumsuz olayların</a:t>
            </a:r>
            <a:r>
              <a:rPr lang="tr-TR" b="1" dirty="0">
                <a:solidFill>
                  <a:schemeClr val="tx1"/>
                </a:solidFill>
                <a:latin typeface="Calibri" panose="020F0502020204030204" pitchFamily="34" charset="0"/>
                <a:cs typeface="Calibri" panose="020F0502020204030204" pitchFamily="34" charset="0"/>
              </a:rPr>
              <a:t> imalatçıya ve kullanıcının ve/veya hastanın yerleşik olduğu üye devletin yetkili otoritesine raporlanması gerektiğine ilişkin kullanıcıya ve/veya hastaya bir bildirim;</a:t>
            </a:r>
          </a:p>
          <a:p>
            <a:pPr>
              <a:buFont typeface="+mj-lt"/>
              <a:buAutoNum type="alphaLcParenR" startAt="23"/>
            </a:pPr>
            <a:r>
              <a:rPr lang="tr-TR" b="1" dirty="0" err="1">
                <a:solidFill>
                  <a:schemeClr val="tx1"/>
                </a:solidFill>
                <a:latin typeface="Calibri" panose="020F0502020204030204" pitchFamily="34" charset="0"/>
                <a:cs typeface="Calibri" panose="020F0502020204030204" pitchFamily="34" charset="0"/>
              </a:rPr>
              <a:t>implante</a:t>
            </a:r>
            <a:r>
              <a:rPr lang="tr-TR" b="1" dirty="0">
                <a:solidFill>
                  <a:schemeClr val="tx1"/>
                </a:solidFill>
                <a:latin typeface="Calibri" panose="020F0502020204030204" pitchFamily="34" charset="0"/>
                <a:cs typeface="Calibri" panose="020F0502020204030204" pitchFamily="34" charset="0"/>
              </a:rPr>
              <a:t> edilmiş bir cihazı olan hastaya 18. madde uyarınca sağlanacak bilgiler;</a:t>
            </a:r>
          </a:p>
          <a:p>
            <a:pPr>
              <a:buFont typeface="+mj-lt"/>
              <a:buAutoNum type="alphaLcParenR" startAt="23"/>
            </a:pPr>
            <a:r>
              <a:rPr lang="tr-TR" b="1" dirty="0">
                <a:solidFill>
                  <a:schemeClr val="tx1"/>
                </a:solidFill>
                <a:latin typeface="Calibri" panose="020F0502020204030204" pitchFamily="34" charset="0"/>
                <a:cs typeface="Calibri" panose="020F0502020204030204" pitchFamily="34" charset="0"/>
              </a:rPr>
              <a:t>yazılım dahil olmak üzere, elektronik programlanabilir sistemler içeren cihazlar ya da kendileri cihaz olan yazılımlar için, donanım, BT ağları özellikleri ve yetkisiz girişlere karşı koruma dahil olmak üzere BT güvenlik önlemleri ile ilgili olarak, amaçlandığı şekilde yazılımın çalışması için gerekli olan asgari gereklilikler.</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46</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5-Nokta Yıldız 5"/>
          <p:cNvSpPr/>
          <p:nvPr/>
        </p:nvSpPr>
        <p:spPr>
          <a:xfrm>
            <a:off x="7875037" y="1602584"/>
            <a:ext cx="2659225" cy="606489"/>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a:t>
            </a:r>
          </a:p>
        </p:txBody>
      </p:sp>
      <p:sp>
        <p:nvSpPr>
          <p:cNvPr id="7" name="Oval Belirtme Çizgisi 6"/>
          <p:cNvSpPr/>
          <p:nvPr/>
        </p:nvSpPr>
        <p:spPr>
          <a:xfrm>
            <a:off x="5318449" y="1502229"/>
            <a:ext cx="2323322" cy="606489"/>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SINIF I VE IIA cihazlar</a:t>
            </a:r>
          </a:p>
        </p:txBody>
      </p:sp>
    </p:spTree>
    <p:extLst>
      <p:ext uri="{BB962C8B-B14F-4D97-AF65-F5344CB8AC3E}">
        <p14:creationId xmlns:p14="http://schemas.microsoft.com/office/powerpoint/2010/main" val="1208230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 – Genel Gereklilikler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latin typeface="Calibri" panose="020F0502020204030204" pitchFamily="34" charset="0"/>
                <a:cs typeface="Calibri" panose="020F0502020204030204" pitchFamily="34" charset="0"/>
              </a:rPr>
              <a:t>7.Madde; </a:t>
            </a:r>
            <a:r>
              <a:rPr lang="tr-TR" u="sng" dirty="0">
                <a:latin typeface="Calibri" panose="020F0502020204030204" pitchFamily="34" charset="0"/>
                <a:cs typeface="Calibri" panose="020F0502020204030204" pitchFamily="34" charset="0"/>
              </a:rPr>
              <a:t>amaçlanan kullanımları boyunca</a:t>
            </a:r>
            <a:r>
              <a:rPr lang="tr-TR" dirty="0">
                <a:latin typeface="Calibri" panose="020F0502020204030204" pitchFamily="34" charset="0"/>
                <a:cs typeface="Calibri" panose="020F0502020204030204" pitchFamily="34" charset="0"/>
              </a:rPr>
              <a:t> ve </a:t>
            </a:r>
            <a:r>
              <a:rPr lang="tr-TR" dirty="0">
                <a:solidFill>
                  <a:srgbClr val="FF0000"/>
                </a:solidFill>
                <a:latin typeface="Calibri" panose="020F0502020204030204" pitchFamily="34" charset="0"/>
                <a:cs typeface="Calibri" panose="020F0502020204030204" pitchFamily="34" charset="0"/>
              </a:rPr>
              <a:t>Nakliye ve depolama süresince </a:t>
            </a:r>
            <a:r>
              <a:rPr lang="tr-TR" dirty="0">
                <a:latin typeface="Calibri" panose="020F0502020204030204" pitchFamily="34" charset="0"/>
                <a:cs typeface="Calibri" panose="020F0502020204030204" pitchFamily="34" charset="0"/>
              </a:rPr>
              <a:t>cihazın karakteristikleri ve performansı olumsuz etkilenmeyecek şekilde </a:t>
            </a:r>
            <a:r>
              <a:rPr lang="tr-TR" dirty="0">
                <a:solidFill>
                  <a:srgbClr val="FF0000"/>
                </a:solidFill>
                <a:latin typeface="Calibri" panose="020F0502020204030204" pitchFamily="34" charset="0"/>
                <a:cs typeface="Calibri" panose="020F0502020204030204" pitchFamily="34" charset="0"/>
              </a:rPr>
              <a:t>tasarlanır, imal edilir ve ambalajlanır. </a:t>
            </a:r>
          </a:p>
          <a:p>
            <a:pPr marL="0" indent="0">
              <a:buNone/>
            </a:pPr>
            <a:endParaRPr lang="tr-TR" dirty="0">
              <a:solidFill>
                <a:srgbClr val="FF0000"/>
              </a:solidFill>
              <a:latin typeface="Calibri" panose="020F0502020204030204" pitchFamily="34" charset="0"/>
              <a:cs typeface="Calibri" panose="020F0502020204030204" pitchFamily="34" charset="0"/>
            </a:endParaRPr>
          </a:p>
          <a:p>
            <a:pPr marL="0" indent="0">
              <a:buNone/>
            </a:pPr>
            <a:endParaRPr lang="tr-TR" dirty="0">
              <a:solidFill>
                <a:srgbClr val="FF0000"/>
              </a:solidFill>
              <a:latin typeface="Calibri" panose="020F0502020204030204" pitchFamily="34" charset="0"/>
              <a:cs typeface="Calibri" panose="020F0502020204030204" pitchFamily="34" charset="0"/>
            </a:endParaRPr>
          </a:p>
          <a:p>
            <a:pPr marL="0" indent="0">
              <a:buNone/>
            </a:pPr>
            <a:endParaRPr lang="tr-TR" dirty="0">
              <a:solidFill>
                <a:srgbClr val="FF0000"/>
              </a:solidFill>
              <a:latin typeface="Calibri" panose="020F0502020204030204" pitchFamily="34" charset="0"/>
              <a:cs typeface="Calibri" panose="020F0502020204030204" pitchFamily="34" charset="0"/>
            </a:endParaRPr>
          </a:p>
          <a:p>
            <a:pPr marL="0" indent="0">
              <a:buNone/>
            </a:pPr>
            <a:endParaRPr lang="tr-TR" dirty="0">
              <a:solidFill>
                <a:srgbClr val="FF0000"/>
              </a:solidFill>
              <a:latin typeface="Calibri" panose="020F0502020204030204" pitchFamily="34" charset="0"/>
              <a:cs typeface="Calibri" panose="020F0502020204030204" pitchFamily="34" charset="0"/>
            </a:endParaRPr>
          </a:p>
          <a:p>
            <a:pPr marL="0" indent="0">
              <a:buNone/>
            </a:pPr>
            <a:endParaRPr lang="tr-TR" dirty="0">
              <a:solidFill>
                <a:srgbClr val="FF0000"/>
              </a:solidFill>
              <a:latin typeface="Calibri" panose="020F0502020204030204" pitchFamily="34" charset="0"/>
              <a:cs typeface="Calibri" panose="020F0502020204030204" pitchFamily="34" charset="0"/>
            </a:endParaRPr>
          </a:p>
          <a:p>
            <a:pPr marL="0" indent="0">
              <a:buNone/>
            </a:pPr>
            <a:r>
              <a:rPr lang="tr-TR" dirty="0">
                <a:solidFill>
                  <a:schemeClr val="tx1"/>
                </a:solidFill>
                <a:latin typeface="Calibri" panose="020F0502020204030204" pitchFamily="34" charset="0"/>
                <a:cs typeface="Calibri" panose="020F0502020204030204" pitchFamily="34" charset="0"/>
              </a:rPr>
              <a:t>8. Madde ; bilinen ve öngörülebilen tüm riskler ve istenmeyen yan etkiler en aza indirilir ve </a:t>
            </a:r>
            <a:r>
              <a:rPr lang="tr-TR" u="sng" dirty="0">
                <a:solidFill>
                  <a:schemeClr val="tx1"/>
                </a:solidFill>
                <a:latin typeface="Calibri" panose="020F0502020204030204" pitchFamily="34" charset="0"/>
                <a:cs typeface="Calibri" panose="020F0502020204030204" pitchFamily="34" charset="0"/>
              </a:rPr>
              <a:t>bunlar faydaları ile kıyaslandığında kabul edilebilir olur.</a:t>
            </a: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5</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Oval 6"/>
          <p:cNvSpPr/>
          <p:nvPr/>
        </p:nvSpPr>
        <p:spPr>
          <a:xfrm>
            <a:off x="1936729" y="2277556"/>
            <a:ext cx="4258797" cy="1501342"/>
          </a:xfrm>
          <a:prstGeom prst="ellipse">
            <a:avLst/>
          </a:prstGeom>
          <a:solidFill>
            <a:srgbClr val="D9111F"/>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tr-TR" dirty="0"/>
              <a:t>Sıcaklık ve nem önemli</a:t>
            </a:r>
          </a:p>
          <a:p>
            <a:pPr algn="ctr"/>
            <a:r>
              <a:rPr lang="tr-TR" dirty="0"/>
              <a:t>Depolama koşulları</a:t>
            </a:r>
          </a:p>
          <a:p>
            <a:pPr algn="ctr"/>
            <a:r>
              <a:rPr lang="tr-TR" dirty="0"/>
              <a:t>Paketleme </a:t>
            </a:r>
            <a:r>
              <a:rPr lang="tr-TR" dirty="0" err="1"/>
              <a:t>validasyonu</a:t>
            </a:r>
            <a:endParaRPr lang="tr-TR" dirty="0"/>
          </a:p>
          <a:p>
            <a:pPr algn="ctr"/>
            <a:r>
              <a:rPr lang="tr-TR" dirty="0"/>
              <a:t>Transport </a:t>
            </a:r>
            <a:r>
              <a:rPr lang="tr-TR" dirty="0" err="1"/>
              <a:t>validasyonu</a:t>
            </a:r>
            <a:endParaRPr lang="tr-TR" dirty="0"/>
          </a:p>
        </p:txBody>
      </p:sp>
    </p:spTree>
    <p:extLst>
      <p:ext uri="{BB962C8B-B14F-4D97-AF65-F5344CB8AC3E}">
        <p14:creationId xmlns:p14="http://schemas.microsoft.com/office/powerpoint/2010/main" val="2554378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 – Genel Gereklilikler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latin typeface="Calibri" panose="020F0502020204030204" pitchFamily="34" charset="0"/>
                <a:cs typeface="Calibri" panose="020F0502020204030204" pitchFamily="34" charset="0"/>
              </a:rPr>
              <a:t>9.Madde; </a:t>
            </a:r>
            <a:r>
              <a:rPr lang="tr-TR" dirty="0">
                <a:solidFill>
                  <a:srgbClr val="FF0000"/>
                </a:solidFill>
                <a:latin typeface="Calibri" panose="020F0502020204030204" pitchFamily="34" charset="0"/>
                <a:cs typeface="Calibri" panose="020F0502020204030204" pitchFamily="34" charset="0"/>
              </a:rPr>
              <a:t>XVI. Ekte </a:t>
            </a:r>
            <a:r>
              <a:rPr lang="tr-TR" dirty="0">
                <a:latin typeface="Calibri" panose="020F0502020204030204" pitchFamily="34" charset="0"/>
                <a:cs typeface="Calibri" panose="020F0502020204030204" pitchFamily="34" charset="0"/>
              </a:rPr>
              <a:t>atıfta bulunulan cihazlar için, genel güvenlilik gereklilikleri; cihazın belirlenen şartlar altında ve hedeflenen amaçlara yönelik kullanıldığında </a:t>
            </a:r>
            <a:r>
              <a:rPr lang="tr-TR" dirty="0">
                <a:solidFill>
                  <a:srgbClr val="FF0000"/>
                </a:solidFill>
                <a:latin typeface="Calibri" panose="020F0502020204030204" pitchFamily="34" charset="0"/>
                <a:cs typeface="Calibri" panose="020F0502020204030204" pitchFamily="34" charset="0"/>
              </a:rPr>
              <a:t>bütününde bir risk teşkil etmemesi </a:t>
            </a:r>
            <a:r>
              <a:rPr lang="tr-TR" dirty="0">
                <a:latin typeface="Calibri" panose="020F0502020204030204" pitchFamily="34" charset="0"/>
                <a:cs typeface="Calibri" panose="020F0502020204030204" pitchFamily="34" charset="0"/>
              </a:rPr>
              <a:t>ya da kişilerin güvenliğini ve sağlığını yüksek seviyede korumayla tutarlı olarak ürünün kullanımıyla ilgili azami kabul edilebilir riskten fazla olmayan bir risk teşkil etmesi anlamına geldiği kabul edilir.</a:t>
            </a:r>
            <a:endParaRPr lang="tr-TR" dirty="0">
              <a:solidFill>
                <a:srgbClr val="FF0000"/>
              </a:solidFill>
              <a:latin typeface="Calibri" panose="020F0502020204030204" pitchFamily="34" charset="0"/>
              <a:cs typeface="Calibri" panose="020F0502020204030204" pitchFamily="34" charset="0"/>
            </a:endParaRPr>
          </a:p>
          <a:p>
            <a:pPr marL="0" indent="0">
              <a:buNone/>
            </a:pPr>
            <a:endParaRPr lang="tr-TR" dirty="0">
              <a:solidFill>
                <a:srgbClr val="FF0000"/>
              </a:solidFill>
              <a:latin typeface="Calibri" panose="020F0502020204030204" pitchFamily="34" charset="0"/>
              <a:cs typeface="Calibri" panose="020F0502020204030204" pitchFamily="34" charset="0"/>
            </a:endParaRPr>
          </a:p>
          <a:p>
            <a:pPr marL="0" indent="0">
              <a:buNone/>
            </a:pPr>
            <a:endParaRPr lang="tr-TR" dirty="0">
              <a:solidFill>
                <a:srgbClr val="FF0000"/>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6</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Bulut 5"/>
          <p:cNvSpPr/>
          <p:nvPr/>
        </p:nvSpPr>
        <p:spPr>
          <a:xfrm>
            <a:off x="1311579" y="3219061"/>
            <a:ext cx="2616609" cy="1175657"/>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Tıbbi amaçlı olmayan cihazlar </a:t>
            </a:r>
          </a:p>
        </p:txBody>
      </p:sp>
      <p:sp>
        <p:nvSpPr>
          <p:cNvPr id="8" name="5-Nokta Yıldız 7"/>
          <p:cNvSpPr/>
          <p:nvPr/>
        </p:nvSpPr>
        <p:spPr>
          <a:xfrm>
            <a:off x="5383762" y="3153746"/>
            <a:ext cx="2995127" cy="933061"/>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NEW </a:t>
            </a:r>
          </a:p>
        </p:txBody>
      </p:sp>
    </p:spTree>
    <p:extLst>
      <p:ext uri="{BB962C8B-B14F-4D97-AF65-F5344CB8AC3E}">
        <p14:creationId xmlns:p14="http://schemas.microsoft.com/office/powerpoint/2010/main" val="4093580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lnSpcReduction="10000"/>
          </a:bodyPr>
          <a:lstStyle/>
          <a:p>
            <a:pPr marL="0" indent="0">
              <a:buNone/>
            </a:pPr>
            <a:r>
              <a:rPr lang="tr-TR" dirty="0">
                <a:latin typeface="Calibri" panose="020F0502020204030204" pitchFamily="34" charset="0"/>
                <a:cs typeface="Calibri" panose="020F0502020204030204" pitchFamily="34" charset="0"/>
              </a:rPr>
              <a:t>10.Madde </a:t>
            </a:r>
            <a:r>
              <a:rPr lang="tr-TR" dirty="0">
                <a:solidFill>
                  <a:srgbClr val="FF0000"/>
                </a:solidFill>
                <a:latin typeface="Calibri" panose="020F0502020204030204" pitchFamily="34" charset="0"/>
                <a:cs typeface="Calibri" panose="020F0502020204030204" pitchFamily="34" charset="0"/>
              </a:rPr>
              <a:t>Kimyasal , fiziksel ve biyolojik özellikler</a:t>
            </a:r>
          </a:p>
          <a:p>
            <a:pPr marL="0" indent="0">
              <a:buNone/>
            </a:pPr>
            <a:r>
              <a:rPr lang="tr-TR" dirty="0">
                <a:solidFill>
                  <a:schemeClr val="tx1"/>
                </a:solidFill>
                <a:latin typeface="Calibri" panose="020F0502020204030204" pitchFamily="34" charset="0"/>
                <a:cs typeface="Calibri" panose="020F0502020204030204" pitchFamily="34" charset="0"/>
              </a:rPr>
              <a:t>10.1 Cihazlar I. Bölümde(genel gereklilikler)  atıfta bulunulan karakteristiklerin ve performans gerekliliklerinin yerine getirilmesini sağlayacak şekilde tasarlanır ve imal edilir. Özellikle;</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Toksisite ve alevlenebilir özelliği ile ilgili olarak, kullanılan malzemelerin seçimine</a:t>
            </a:r>
          </a:p>
          <a:p>
            <a:pPr>
              <a:buFont typeface="+mj-lt"/>
              <a:buAutoNum type="alphaLcParenR"/>
            </a:pPr>
            <a:r>
              <a:rPr lang="tr-TR" dirty="0">
                <a:solidFill>
                  <a:schemeClr val="tx1"/>
                </a:solidFill>
                <a:latin typeface="Calibri" panose="020F0502020204030204" pitchFamily="34" charset="0"/>
                <a:cs typeface="Calibri" panose="020F0502020204030204" pitchFamily="34" charset="0"/>
              </a:rPr>
              <a:t>cihazın kulanım amacını ve ilgili olduğu hallerde; </a:t>
            </a:r>
            <a:r>
              <a:rPr lang="tr-TR" dirty="0" err="1">
                <a:solidFill>
                  <a:srgbClr val="FF0000"/>
                </a:solidFill>
                <a:latin typeface="Calibri" panose="020F0502020204030204" pitchFamily="34" charset="0"/>
                <a:cs typeface="Calibri" panose="020F0502020204030204" pitchFamily="34" charset="0"/>
              </a:rPr>
              <a:t>absorbsiyonunu</a:t>
            </a:r>
            <a:r>
              <a:rPr lang="tr-TR" dirty="0">
                <a:solidFill>
                  <a:srgbClr val="FF0000"/>
                </a:solidFill>
                <a:latin typeface="Calibri" panose="020F0502020204030204" pitchFamily="34" charset="0"/>
                <a:cs typeface="Calibri" panose="020F0502020204030204" pitchFamily="34" charset="0"/>
              </a:rPr>
              <a:t>, dağılımını, metabolizmasını ve atılımını göz önünde bulundurarak, kullanılan malzemeler ve maddeler </a:t>
            </a:r>
            <a:r>
              <a:rPr lang="tr-TR" dirty="0">
                <a:solidFill>
                  <a:schemeClr val="tx1"/>
                </a:solidFill>
                <a:latin typeface="Calibri" panose="020F0502020204030204" pitchFamily="34" charset="0"/>
                <a:cs typeface="Calibri" panose="020F0502020204030204" pitchFamily="34" charset="0"/>
              </a:rPr>
              <a:t>ile biyolojik dokular, hücreler ve vücut sıvıları arasındaki uyumluluğa;</a:t>
            </a:r>
          </a:p>
          <a:p>
            <a:pPr>
              <a:buFont typeface="+mj-lt"/>
              <a:buAutoNum type="alphaLcParenR"/>
            </a:pPr>
            <a:r>
              <a:rPr lang="tr-TR" b="1" dirty="0">
                <a:solidFill>
                  <a:schemeClr val="tx1"/>
                </a:solidFill>
                <a:latin typeface="Calibri" panose="020F0502020204030204" pitchFamily="34" charset="0"/>
                <a:cs typeface="Calibri" panose="020F0502020204030204" pitchFamily="34" charset="0"/>
              </a:rPr>
              <a:t>birden fazla </a:t>
            </a:r>
            <a:r>
              <a:rPr lang="tr-TR" b="1" dirty="0" err="1">
                <a:solidFill>
                  <a:schemeClr val="tx1"/>
                </a:solidFill>
                <a:latin typeface="Calibri" panose="020F0502020204030204" pitchFamily="34" charset="0"/>
                <a:cs typeface="Calibri" panose="020F0502020204030204" pitchFamily="34" charset="0"/>
              </a:rPr>
              <a:t>implante</a:t>
            </a:r>
            <a:r>
              <a:rPr lang="tr-TR" b="1" dirty="0">
                <a:solidFill>
                  <a:schemeClr val="tx1"/>
                </a:solidFill>
                <a:latin typeface="Calibri" panose="020F0502020204030204" pitchFamily="34" charset="0"/>
                <a:cs typeface="Calibri" panose="020F0502020204030204" pitchFamily="34" charset="0"/>
              </a:rPr>
              <a:t> edilebilir parçadan oluşan bir cihazın farklı </a:t>
            </a:r>
            <a:r>
              <a:rPr lang="tr-TR" b="1" dirty="0">
                <a:solidFill>
                  <a:srgbClr val="FF0000"/>
                </a:solidFill>
                <a:latin typeface="Calibri" panose="020F0502020204030204" pitchFamily="34" charset="0"/>
                <a:cs typeface="Calibri" panose="020F0502020204030204" pitchFamily="34" charset="0"/>
              </a:rPr>
              <a:t>parçaları arasındaki uyumluluğa</a:t>
            </a:r>
            <a:r>
              <a:rPr lang="tr-TR" b="1" dirty="0">
                <a:solidFill>
                  <a:schemeClr val="tx1"/>
                </a:solidFill>
                <a:latin typeface="Calibri" panose="020F0502020204030204" pitchFamily="34" charset="0"/>
                <a:cs typeface="Calibri" panose="020F0502020204030204" pitchFamily="34" charset="0"/>
              </a:rPr>
              <a:t>;</a:t>
            </a:r>
          </a:p>
          <a:p>
            <a:pPr>
              <a:buFont typeface="+mj-lt"/>
              <a:buAutoNum type="alphaLcParenR"/>
            </a:pPr>
            <a:r>
              <a:rPr lang="tr-TR" b="1" dirty="0">
                <a:solidFill>
                  <a:schemeClr val="tx1"/>
                </a:solidFill>
                <a:latin typeface="Calibri" panose="020F0502020204030204" pitchFamily="34" charset="0"/>
                <a:cs typeface="Calibri" panose="020F0502020204030204" pitchFamily="34" charset="0"/>
              </a:rPr>
              <a:t>süreçlerin </a:t>
            </a:r>
            <a:r>
              <a:rPr lang="tr-TR" b="1" dirty="0">
                <a:solidFill>
                  <a:srgbClr val="FF0000"/>
                </a:solidFill>
                <a:latin typeface="Calibri" panose="020F0502020204030204" pitchFamily="34" charset="0"/>
                <a:cs typeface="Calibri" panose="020F0502020204030204" pitchFamily="34" charset="0"/>
              </a:rPr>
              <a:t>malzeme özellikleri üzerindeki </a:t>
            </a:r>
            <a:r>
              <a:rPr lang="tr-TR" b="1" dirty="0">
                <a:solidFill>
                  <a:schemeClr val="tx1"/>
                </a:solidFill>
                <a:latin typeface="Calibri" panose="020F0502020204030204" pitchFamily="34" charset="0"/>
                <a:cs typeface="Calibri" panose="020F0502020204030204" pitchFamily="34" charset="0"/>
              </a:rPr>
              <a:t>etkisine; </a:t>
            </a:r>
          </a:p>
          <a:p>
            <a:pPr>
              <a:buFont typeface="+mj-lt"/>
              <a:buAutoNum type="alphaLcParenR"/>
            </a:pPr>
            <a:r>
              <a:rPr lang="tr-TR" b="1" dirty="0">
                <a:solidFill>
                  <a:schemeClr val="tx1"/>
                </a:solidFill>
                <a:latin typeface="Calibri" panose="020F0502020204030204" pitchFamily="34" charset="0"/>
                <a:cs typeface="Calibri" panose="020F0502020204030204" pitchFamily="34" charset="0"/>
              </a:rPr>
              <a:t>uygun olduğu hallerde, </a:t>
            </a:r>
            <a:r>
              <a:rPr lang="tr-TR" b="1" dirty="0">
                <a:solidFill>
                  <a:srgbClr val="FF0000"/>
                </a:solidFill>
                <a:latin typeface="Calibri" panose="020F0502020204030204" pitchFamily="34" charset="0"/>
                <a:cs typeface="Calibri" panose="020F0502020204030204" pitchFamily="34" charset="0"/>
              </a:rPr>
              <a:t>geçerliliği önceden kanıtlanmış biyofiziksel veya modelleme araştırma              </a:t>
            </a:r>
            <a:r>
              <a:rPr lang="tr-TR" b="1" dirty="0">
                <a:solidFill>
                  <a:schemeClr val="tx1"/>
                </a:solidFill>
                <a:latin typeface="Calibri" panose="020F0502020204030204" pitchFamily="34" charset="0"/>
                <a:cs typeface="Calibri" panose="020F0502020204030204" pitchFamily="34" charset="0"/>
              </a:rPr>
              <a:t>sonuçlarına;</a:t>
            </a:r>
          </a:p>
          <a:p>
            <a:pPr>
              <a:buFont typeface="+mj-lt"/>
              <a:buAutoNum type="alphaLcParenR"/>
            </a:pPr>
            <a:r>
              <a:rPr lang="tr-TR" b="1" dirty="0">
                <a:solidFill>
                  <a:schemeClr val="tx1"/>
                </a:solidFill>
                <a:latin typeface="Calibri" panose="020F0502020204030204" pitchFamily="34" charset="0"/>
                <a:cs typeface="Calibri" panose="020F0502020204030204" pitchFamily="34" charset="0"/>
              </a:rPr>
              <a:t>uygun olduğu hallerde, kullanılan malzemelerin mukavemet, düktilite, kırılma direnci, aşınma direnci ve yorulma direnci gibi hususları yansıtan </a:t>
            </a:r>
            <a:r>
              <a:rPr lang="tr-TR" b="1" dirty="0">
                <a:solidFill>
                  <a:srgbClr val="FF0000"/>
                </a:solidFill>
                <a:latin typeface="Calibri" panose="020F0502020204030204" pitchFamily="34" charset="0"/>
                <a:cs typeface="Calibri" panose="020F0502020204030204" pitchFamily="34" charset="0"/>
              </a:rPr>
              <a:t>mekanik özelliklerine</a:t>
            </a:r>
            <a:r>
              <a:rPr lang="tr-TR" b="1" dirty="0">
                <a:solidFill>
                  <a:schemeClr val="tx1"/>
                </a:solidFill>
                <a:latin typeface="Calibri" panose="020F0502020204030204" pitchFamily="34" charset="0"/>
                <a:cs typeface="Calibri" panose="020F0502020204030204" pitchFamily="34" charset="0"/>
              </a:rPr>
              <a:t>;</a:t>
            </a:r>
          </a:p>
          <a:p>
            <a:pPr>
              <a:buFont typeface="+mj-lt"/>
              <a:buAutoNum type="alphaLcParenR"/>
            </a:pPr>
            <a:r>
              <a:rPr lang="tr-TR" b="1" dirty="0">
                <a:solidFill>
                  <a:srgbClr val="FF0000"/>
                </a:solidFill>
                <a:latin typeface="Calibri" panose="020F0502020204030204" pitchFamily="34" charset="0"/>
                <a:cs typeface="Calibri" panose="020F0502020204030204" pitchFamily="34" charset="0"/>
              </a:rPr>
              <a:t>yüzey özelliklerine </a:t>
            </a:r>
            <a:r>
              <a:rPr lang="tr-TR" b="1" dirty="0">
                <a:solidFill>
                  <a:schemeClr val="tx1"/>
                </a:solidFill>
                <a:latin typeface="Calibri" panose="020F0502020204030204" pitchFamily="34" charset="0"/>
                <a:cs typeface="Calibri" panose="020F0502020204030204" pitchFamily="34" charset="0"/>
              </a:rPr>
              <a:t>ve</a:t>
            </a:r>
          </a:p>
          <a:p>
            <a:pPr>
              <a:buFont typeface="+mj-lt"/>
              <a:buAutoNum type="alphaLcParenR"/>
            </a:pPr>
            <a:r>
              <a:rPr lang="tr-TR" b="1" dirty="0">
                <a:solidFill>
                  <a:srgbClr val="FF0000"/>
                </a:solidFill>
                <a:latin typeface="Calibri" panose="020F0502020204030204" pitchFamily="34" charset="0"/>
                <a:cs typeface="Calibri" panose="020F0502020204030204" pitchFamily="34" charset="0"/>
              </a:rPr>
              <a:t>cihazın tanımlanmış kimyasal ve/veya fiziksel spesifikasyonları karşıladığının doğrulamasına</a:t>
            </a:r>
            <a:r>
              <a:rPr lang="tr-TR" b="1" dirty="0">
                <a:solidFill>
                  <a:schemeClr val="tx1"/>
                </a:solidFill>
                <a:latin typeface="Calibri" panose="020F0502020204030204" pitchFamily="34" charset="0"/>
                <a:cs typeface="Calibri" panose="020F0502020204030204" pitchFamily="34" charset="0"/>
              </a:rPr>
              <a:t>.</a:t>
            </a:r>
          </a:p>
          <a:p>
            <a:pPr>
              <a:buFontTx/>
              <a:buChar char="-"/>
            </a:pPr>
            <a:endParaRPr lang="tr-TR" dirty="0">
              <a:solidFill>
                <a:srgbClr val="FF0000"/>
              </a:solidFill>
              <a:latin typeface="Calibri" panose="020F0502020204030204" pitchFamily="34" charset="0"/>
              <a:cs typeface="Calibri" panose="020F0502020204030204" pitchFamily="34" charset="0"/>
            </a:endParaRPr>
          </a:p>
          <a:p>
            <a:pPr marL="0" indent="0">
              <a:buNone/>
            </a:pPr>
            <a:endParaRPr lang="tr-TR" dirty="0">
              <a:solidFill>
                <a:srgbClr val="FF0000"/>
              </a:solidFill>
              <a:latin typeface="Calibri" panose="020F0502020204030204" pitchFamily="34" charset="0"/>
              <a:cs typeface="Calibri" panose="020F0502020204030204" pitchFamily="34" charset="0"/>
            </a:endParaRPr>
          </a:p>
          <a:p>
            <a:pPr marL="0" indent="0">
              <a:buNone/>
            </a:pPr>
            <a:endParaRPr lang="tr-TR" dirty="0">
              <a:solidFill>
                <a:srgbClr val="FF0000"/>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7</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ağ Ayraç 8"/>
          <p:cNvSpPr/>
          <p:nvPr/>
        </p:nvSpPr>
        <p:spPr>
          <a:xfrm>
            <a:off x="10543592" y="3648269"/>
            <a:ext cx="1035343" cy="3051111"/>
          </a:xfrm>
          <a:prstGeom prst="rightBrace">
            <a:avLst>
              <a:gd name="adj1" fmla="val 8333"/>
              <a:gd name="adj2" fmla="val 4938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pic>
        <p:nvPicPr>
          <p:cNvPr id="10" name="Resim 9"/>
          <p:cNvPicPr>
            <a:picLocks noChangeAspect="1"/>
          </p:cNvPicPr>
          <p:nvPr/>
        </p:nvPicPr>
        <p:blipFill>
          <a:blip r:embed="rId3"/>
          <a:stretch>
            <a:fillRect/>
          </a:stretch>
        </p:blipFill>
        <p:spPr>
          <a:xfrm>
            <a:off x="11084767" y="4206886"/>
            <a:ext cx="1268078" cy="701101"/>
          </a:xfrm>
          <a:prstGeom prst="rect">
            <a:avLst/>
          </a:prstGeom>
        </p:spPr>
      </p:pic>
      <p:pic>
        <p:nvPicPr>
          <p:cNvPr id="6" name="Resim 5"/>
          <p:cNvPicPr>
            <a:picLocks noChangeAspect="1"/>
          </p:cNvPicPr>
          <p:nvPr/>
        </p:nvPicPr>
        <p:blipFill>
          <a:blip r:embed="rId4"/>
          <a:stretch>
            <a:fillRect/>
          </a:stretch>
        </p:blipFill>
        <p:spPr>
          <a:xfrm>
            <a:off x="9831798" y="5566685"/>
            <a:ext cx="2360202" cy="1291315"/>
          </a:xfrm>
          <a:prstGeom prst="rect">
            <a:avLst/>
          </a:prstGeom>
        </p:spPr>
      </p:pic>
      <p:pic>
        <p:nvPicPr>
          <p:cNvPr id="11" name="Resim 10"/>
          <p:cNvPicPr>
            <a:picLocks noChangeAspect="1"/>
          </p:cNvPicPr>
          <p:nvPr/>
        </p:nvPicPr>
        <p:blipFill>
          <a:blip r:embed="rId5"/>
          <a:stretch>
            <a:fillRect/>
          </a:stretch>
        </p:blipFill>
        <p:spPr>
          <a:xfrm>
            <a:off x="10169072" y="4000805"/>
            <a:ext cx="830424" cy="652441"/>
          </a:xfrm>
          <a:prstGeom prst="rect">
            <a:avLst/>
          </a:prstGeom>
        </p:spPr>
      </p:pic>
    </p:spTree>
    <p:extLst>
      <p:ext uri="{BB962C8B-B14F-4D97-AF65-F5344CB8AC3E}">
        <p14:creationId xmlns:p14="http://schemas.microsoft.com/office/powerpoint/2010/main" val="2123341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a:bodyPr>
          <a:lstStyle/>
          <a:p>
            <a:pPr marL="0" indent="0">
              <a:buNone/>
            </a:pPr>
            <a:r>
              <a:rPr lang="tr-TR" dirty="0">
                <a:latin typeface="Calibri" panose="020F0502020204030204" pitchFamily="34" charset="0"/>
                <a:cs typeface="Calibri" panose="020F0502020204030204" pitchFamily="34" charset="0"/>
              </a:rPr>
              <a:t>10.Madde </a:t>
            </a:r>
            <a:r>
              <a:rPr lang="tr-TR" dirty="0">
                <a:solidFill>
                  <a:srgbClr val="FF0000"/>
                </a:solidFill>
                <a:latin typeface="Calibri" panose="020F0502020204030204" pitchFamily="34" charset="0"/>
                <a:cs typeface="Calibri" panose="020F0502020204030204" pitchFamily="34" charset="0"/>
              </a:rPr>
              <a:t>Kimyasal , fiziksel ve biyolojik özellikler</a:t>
            </a:r>
          </a:p>
          <a:p>
            <a:pPr marL="0" indent="0">
              <a:buNone/>
            </a:pPr>
            <a:r>
              <a:rPr lang="tr-TR" dirty="0">
                <a:solidFill>
                  <a:schemeClr val="tx1"/>
                </a:solidFill>
                <a:latin typeface="Calibri" panose="020F0502020204030204" pitchFamily="34" charset="0"/>
                <a:cs typeface="Calibri" panose="020F0502020204030204" pitchFamily="34" charset="0"/>
              </a:rPr>
              <a:t>10.2</a:t>
            </a:r>
            <a:r>
              <a:rPr lang="tr-TR" b="1" dirty="0">
                <a:solidFill>
                  <a:schemeClr val="tx1"/>
                </a:solidFill>
                <a:latin typeface="Calibri" panose="020F0502020204030204" pitchFamily="34" charset="0"/>
                <a:cs typeface="Calibri" panose="020F0502020204030204" pitchFamily="34" charset="0"/>
              </a:rPr>
              <a:t>.  </a:t>
            </a:r>
            <a:r>
              <a:rPr lang="tr-TR" dirty="0">
                <a:solidFill>
                  <a:srgbClr val="FF0000"/>
                </a:solidFill>
                <a:latin typeface="Calibri" panose="020F0502020204030204" pitchFamily="34" charset="0"/>
                <a:cs typeface="Calibri" panose="020F0502020204030204" pitchFamily="34" charset="0"/>
              </a:rPr>
              <a:t>Taşınma , depolama ve kullanım sırasında </a:t>
            </a:r>
            <a:r>
              <a:rPr lang="tr-TR" dirty="0">
                <a:solidFill>
                  <a:schemeClr val="tx1"/>
                </a:solidFill>
                <a:latin typeface="Calibri" panose="020F0502020204030204" pitchFamily="34" charset="0"/>
                <a:cs typeface="Calibri" panose="020F0502020204030204" pitchFamily="34" charset="0"/>
              </a:rPr>
              <a:t>yer alan kişiler için </a:t>
            </a:r>
            <a:r>
              <a:rPr lang="tr-TR" dirty="0">
                <a:solidFill>
                  <a:srgbClr val="FF0000"/>
                </a:solidFill>
                <a:latin typeface="Calibri" panose="020F0502020204030204" pitchFamily="34" charset="0"/>
                <a:cs typeface="Calibri" panose="020F0502020204030204" pitchFamily="34" charset="0"/>
              </a:rPr>
              <a:t>kontaminant ve kalıntılardan </a:t>
            </a:r>
            <a:r>
              <a:rPr lang="tr-TR" dirty="0">
                <a:solidFill>
                  <a:schemeClr val="tx1"/>
                </a:solidFill>
                <a:latin typeface="Calibri" panose="020F0502020204030204" pitchFamily="34" charset="0"/>
                <a:cs typeface="Calibri" panose="020F0502020204030204" pitchFamily="34" charset="0"/>
              </a:rPr>
              <a:t>kaynaklanan riskler en aza indirecek </a:t>
            </a:r>
            <a:r>
              <a:rPr lang="tr-TR" u="sng" dirty="0">
                <a:solidFill>
                  <a:schemeClr val="tx1"/>
                </a:solidFill>
                <a:latin typeface="Calibri" panose="020F0502020204030204" pitchFamily="34" charset="0"/>
                <a:cs typeface="Calibri" panose="020F0502020204030204" pitchFamily="34" charset="0"/>
              </a:rPr>
              <a:t>şekilde tasarlanır, imal edilir ve ambalajlanır. Bu kontaminantlara ve kalıntılara maruz kalan dokulara, maruz kalma süresine ve sıklığına özel ihtimam gösterilir.</a:t>
            </a: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r>
              <a:rPr lang="tr-TR" dirty="0">
                <a:solidFill>
                  <a:schemeClr val="tx1"/>
                </a:solidFill>
                <a:latin typeface="Calibri" panose="020F0502020204030204" pitchFamily="34" charset="0"/>
                <a:cs typeface="Calibri" panose="020F0502020204030204" pitchFamily="34" charset="0"/>
              </a:rPr>
              <a:t>Paketleme                                                                                                                         Nakliye</a:t>
            </a: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r>
              <a:rPr lang="tr-TR" dirty="0">
                <a:solidFill>
                  <a:schemeClr val="tx1"/>
                </a:solidFill>
                <a:latin typeface="Calibri" panose="020F0502020204030204" pitchFamily="34" charset="0"/>
                <a:cs typeface="Calibri" panose="020F0502020204030204" pitchFamily="34" charset="0"/>
              </a:rPr>
              <a:t>10.3. Cihazlar </a:t>
            </a:r>
            <a:r>
              <a:rPr lang="tr-TR" dirty="0">
                <a:solidFill>
                  <a:srgbClr val="FF0000"/>
                </a:solidFill>
                <a:latin typeface="Calibri" panose="020F0502020204030204" pitchFamily="34" charset="0"/>
                <a:cs typeface="Calibri" panose="020F0502020204030204" pitchFamily="34" charset="0"/>
              </a:rPr>
              <a:t>temas ettikleri malzemelerle (gazlar dahil) </a:t>
            </a:r>
            <a:r>
              <a:rPr lang="tr-TR" dirty="0">
                <a:solidFill>
                  <a:schemeClr val="tx1"/>
                </a:solidFill>
                <a:latin typeface="Calibri" panose="020F0502020204030204" pitchFamily="34" charset="0"/>
                <a:cs typeface="Calibri" panose="020F0502020204030204" pitchFamily="34" charset="0"/>
              </a:rPr>
              <a:t>güvenli bir şekilde kullanılabilecekleri doğrultuda tasarlanır ve imal edilir. Tıbbi ürünleri tatbik etmesi amaçlanan cihazlar; bu tıbbi ürünlere ilişkin hükümlere ve kısıtlamalara uygun olarak, ilgili </a:t>
            </a:r>
            <a:r>
              <a:rPr lang="tr-TR" dirty="0">
                <a:solidFill>
                  <a:srgbClr val="FF0000"/>
                </a:solidFill>
                <a:latin typeface="Calibri" panose="020F0502020204030204" pitchFamily="34" charset="0"/>
                <a:cs typeface="Calibri" panose="020F0502020204030204" pitchFamily="34" charset="0"/>
              </a:rPr>
              <a:t>tıbbi ürünlerle uyumlu olacak bir şekilde</a:t>
            </a:r>
            <a:r>
              <a:rPr lang="tr-TR" dirty="0">
                <a:solidFill>
                  <a:schemeClr val="tx1"/>
                </a:solidFill>
                <a:latin typeface="Calibri" panose="020F0502020204030204" pitchFamily="34" charset="0"/>
                <a:cs typeface="Calibri" panose="020F0502020204030204" pitchFamily="34" charset="0"/>
              </a:rPr>
              <a:t>, hem tıbbi ürünlerin hem de cihazların performansının ilgili </a:t>
            </a:r>
            <a:r>
              <a:rPr lang="tr-TR" dirty="0" err="1">
                <a:solidFill>
                  <a:schemeClr val="tx1"/>
                </a:solidFill>
                <a:latin typeface="Calibri" panose="020F0502020204030204" pitchFamily="34" charset="0"/>
                <a:cs typeface="Calibri" panose="020F0502020204030204" pitchFamily="34" charset="0"/>
              </a:rPr>
              <a:t>endikasyonlara</a:t>
            </a:r>
            <a:r>
              <a:rPr lang="tr-TR" dirty="0">
                <a:solidFill>
                  <a:schemeClr val="tx1"/>
                </a:solidFill>
                <a:latin typeface="Calibri" panose="020F0502020204030204" pitchFamily="34" charset="0"/>
                <a:cs typeface="Calibri" panose="020F0502020204030204" pitchFamily="34" charset="0"/>
              </a:rPr>
              <a:t> ve kullanım amaçlarına uygun olarak sürdürüleceği bir şekilde tasarlanır ve imal edilir.</a:t>
            </a:r>
          </a:p>
          <a:p>
            <a:pPr marL="0" indent="0">
              <a:buNone/>
            </a:pPr>
            <a:endParaRPr lang="tr-TR" dirty="0">
              <a:solidFill>
                <a:srgbClr val="FF0000"/>
              </a:solidFill>
              <a:latin typeface="Calibri" panose="020F0502020204030204" pitchFamily="34" charset="0"/>
              <a:cs typeface="Calibri" panose="020F0502020204030204" pitchFamily="34" charset="0"/>
            </a:endParaRPr>
          </a:p>
          <a:p>
            <a:pPr marL="0" indent="0">
              <a:buNone/>
            </a:pPr>
            <a:endParaRPr lang="tr-TR" dirty="0">
              <a:solidFill>
                <a:srgbClr val="FF0000"/>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8</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ol Sağ Yukarı Ok 5"/>
          <p:cNvSpPr/>
          <p:nvPr/>
        </p:nvSpPr>
        <p:spPr>
          <a:xfrm>
            <a:off x="3545632" y="2873829"/>
            <a:ext cx="4413380" cy="550506"/>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221413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E0925-4A3A-7345-83A2-3D97C14FA699}"/>
              </a:ext>
            </a:extLst>
          </p:cNvPr>
          <p:cNvSpPr>
            <a:spLocks noGrp="1"/>
          </p:cNvSpPr>
          <p:nvPr>
            <p:ph type="title"/>
          </p:nvPr>
        </p:nvSpPr>
        <p:spPr>
          <a:xfrm>
            <a:off x="1807113" y="329898"/>
            <a:ext cx="9697499" cy="1174437"/>
          </a:xfrm>
        </p:spPr>
        <p:txBody>
          <a:bodyPr>
            <a:normAutofit/>
          </a:bodyPr>
          <a:lstStyle/>
          <a:p>
            <a:pPr algn="ctr"/>
            <a:r>
              <a:rPr lang="tr-TR" sz="3200" b="1" dirty="0">
                <a:solidFill>
                  <a:srgbClr val="FF0000"/>
                </a:solidFill>
                <a:latin typeface="Trebuchet MS Bold"/>
              </a:rPr>
              <a:t>Bölüm II – Tasarım ve İmalat İle İlgili Riskler</a:t>
            </a:r>
          </a:p>
        </p:txBody>
      </p:sp>
      <p:sp>
        <p:nvSpPr>
          <p:cNvPr id="3" name="Content Placeholder 2">
            <a:extLst>
              <a:ext uri="{FF2B5EF4-FFF2-40B4-BE49-F238E27FC236}">
                <a16:creationId xmlns:a16="http://schemas.microsoft.com/office/drawing/2014/main" id="{F8551431-F9EB-DC44-B6A9-1DE53412A368}"/>
              </a:ext>
            </a:extLst>
          </p:cNvPr>
          <p:cNvSpPr>
            <a:spLocks noGrp="1"/>
          </p:cNvSpPr>
          <p:nvPr>
            <p:ph idx="1"/>
          </p:nvPr>
        </p:nvSpPr>
        <p:spPr>
          <a:xfrm>
            <a:off x="921694" y="1504335"/>
            <a:ext cx="10807851" cy="5164479"/>
          </a:xfrm>
        </p:spPr>
        <p:txBody>
          <a:bodyPr>
            <a:normAutofit fontScale="85000" lnSpcReduction="20000"/>
          </a:bodyPr>
          <a:lstStyle/>
          <a:p>
            <a:pPr marL="0" indent="0">
              <a:buNone/>
            </a:pPr>
            <a:r>
              <a:rPr lang="tr-TR" dirty="0">
                <a:latin typeface="Calibri" panose="020F0502020204030204" pitchFamily="34" charset="0"/>
                <a:cs typeface="Calibri" panose="020F0502020204030204" pitchFamily="34" charset="0"/>
              </a:rPr>
              <a:t>10.Madde </a:t>
            </a:r>
            <a:r>
              <a:rPr lang="tr-TR" dirty="0">
                <a:solidFill>
                  <a:srgbClr val="FF0000"/>
                </a:solidFill>
                <a:latin typeface="Calibri" panose="020F0502020204030204" pitchFamily="34" charset="0"/>
                <a:cs typeface="Calibri" panose="020F0502020204030204" pitchFamily="34" charset="0"/>
              </a:rPr>
              <a:t>Kimyasal , fiziksel ve biyolojik özellikler</a:t>
            </a:r>
          </a:p>
          <a:p>
            <a:pPr marL="0" indent="0">
              <a:buNone/>
            </a:pPr>
            <a:r>
              <a:rPr lang="tr-TR" dirty="0">
                <a:solidFill>
                  <a:schemeClr val="tx1"/>
                </a:solidFill>
                <a:latin typeface="Calibri" panose="020F0502020204030204" pitchFamily="34" charset="0"/>
                <a:cs typeface="Calibri" panose="020F0502020204030204" pitchFamily="34" charset="0"/>
              </a:rPr>
              <a:t>10.4. Maddeler </a:t>
            </a:r>
          </a:p>
          <a:p>
            <a:pPr marL="0" indent="0">
              <a:buNone/>
            </a:pPr>
            <a:r>
              <a:rPr lang="tr-TR" dirty="0">
                <a:solidFill>
                  <a:schemeClr val="tx1"/>
                </a:solidFill>
                <a:latin typeface="Calibri" panose="020F0502020204030204" pitchFamily="34" charset="0"/>
                <a:cs typeface="Calibri" panose="020F0502020204030204" pitchFamily="34" charset="0"/>
              </a:rPr>
              <a:t>10.4.1. Cihazların tasarımı ve imalatı</a:t>
            </a:r>
          </a:p>
          <a:p>
            <a:pPr marL="0" indent="0">
              <a:buNone/>
            </a:pPr>
            <a:r>
              <a:rPr lang="tr-TR" dirty="0">
                <a:solidFill>
                  <a:schemeClr val="tx1"/>
                </a:solidFill>
                <a:latin typeface="Calibri" panose="020F0502020204030204" pitchFamily="34" charset="0"/>
                <a:cs typeface="Calibri" panose="020F0502020204030204" pitchFamily="34" charset="0"/>
              </a:rPr>
              <a:t>Cihazlar, </a:t>
            </a:r>
            <a:r>
              <a:rPr lang="tr-TR" dirty="0">
                <a:solidFill>
                  <a:srgbClr val="FF0000"/>
                </a:solidFill>
                <a:latin typeface="Calibri" panose="020F0502020204030204" pitchFamily="34" charset="0"/>
                <a:cs typeface="Calibri" panose="020F0502020204030204" pitchFamily="34" charset="0"/>
              </a:rPr>
              <a:t>aşınma kalıntısı, </a:t>
            </a:r>
            <a:r>
              <a:rPr lang="tr-TR" dirty="0" err="1">
                <a:solidFill>
                  <a:srgbClr val="FF0000"/>
                </a:solidFill>
                <a:latin typeface="Calibri" panose="020F0502020204030204" pitchFamily="34" charset="0"/>
                <a:cs typeface="Calibri" panose="020F0502020204030204" pitchFamily="34" charset="0"/>
              </a:rPr>
              <a:t>bozunma</a:t>
            </a:r>
            <a:r>
              <a:rPr lang="tr-TR" dirty="0">
                <a:solidFill>
                  <a:srgbClr val="FF0000"/>
                </a:solidFill>
                <a:latin typeface="Calibri" panose="020F0502020204030204" pitchFamily="34" charset="0"/>
                <a:cs typeface="Calibri" panose="020F0502020204030204" pitchFamily="34" charset="0"/>
              </a:rPr>
              <a:t> ürünleri ve işlem kalıntıları </a:t>
            </a:r>
            <a:r>
              <a:rPr lang="tr-TR" dirty="0">
                <a:solidFill>
                  <a:schemeClr val="tx1"/>
                </a:solidFill>
                <a:latin typeface="Calibri" panose="020F0502020204030204" pitchFamily="34" charset="0"/>
                <a:cs typeface="Calibri" panose="020F0502020204030204" pitchFamily="34" charset="0"/>
              </a:rPr>
              <a:t>dahil olmak üzere, cihazdan </a:t>
            </a:r>
            <a:r>
              <a:rPr lang="tr-TR" dirty="0">
                <a:solidFill>
                  <a:srgbClr val="FF0000"/>
                </a:solidFill>
                <a:latin typeface="Calibri" panose="020F0502020204030204" pitchFamily="34" charset="0"/>
                <a:cs typeface="Calibri" panose="020F0502020204030204" pitchFamily="34" charset="0"/>
              </a:rPr>
              <a:t>salınabilecek maddelerden veya partiküllerden </a:t>
            </a:r>
            <a:r>
              <a:rPr lang="tr-TR" dirty="0">
                <a:solidFill>
                  <a:schemeClr val="tx1"/>
                </a:solidFill>
                <a:latin typeface="Calibri" panose="020F0502020204030204" pitchFamily="34" charset="0"/>
                <a:cs typeface="Calibri" panose="020F0502020204030204" pitchFamily="34" charset="0"/>
              </a:rPr>
              <a:t>kaynaklanan riskleri olabildiğince azaltacak bir şekilde tasarlanır ve imal edilir.</a:t>
            </a:r>
          </a:p>
          <a:p>
            <a:pPr marL="0" indent="0">
              <a:buNone/>
            </a:pPr>
            <a:r>
              <a:rPr lang="tr-TR" b="1" dirty="0">
                <a:solidFill>
                  <a:schemeClr val="tx1"/>
                </a:solidFill>
                <a:latin typeface="Calibri" panose="020F0502020204030204" pitchFamily="34" charset="0"/>
                <a:cs typeface="Calibri" panose="020F0502020204030204" pitchFamily="34" charset="0"/>
              </a:rPr>
              <a:t>Aşağıdaki cihazlar veya bunların parçaları ya da bunlarda kullanılan malzemeler:</a:t>
            </a:r>
          </a:p>
          <a:p>
            <a:pPr lvl="1">
              <a:buFont typeface="Arial" panose="020B0604020202020204" pitchFamily="34" charset="0"/>
              <a:buChar char="•"/>
            </a:pPr>
            <a:r>
              <a:rPr lang="tr-TR" b="1" dirty="0">
                <a:solidFill>
                  <a:schemeClr val="tx1"/>
                </a:solidFill>
                <a:latin typeface="Calibri" panose="020F0502020204030204" pitchFamily="34" charset="0"/>
                <a:cs typeface="Calibri" panose="020F0502020204030204" pitchFamily="34" charset="0"/>
              </a:rPr>
              <a:t>invaziv olan ve insan vücuduna doğrudan temas eden,</a:t>
            </a:r>
          </a:p>
          <a:p>
            <a:pPr lvl="1">
              <a:buFont typeface="Arial" panose="020B0604020202020204" pitchFamily="34" charset="0"/>
              <a:buChar char="•"/>
            </a:pPr>
            <a:r>
              <a:rPr lang="tr-TR" b="1" dirty="0">
                <a:solidFill>
                  <a:schemeClr val="tx1"/>
                </a:solidFill>
                <a:latin typeface="Calibri" panose="020F0502020204030204" pitchFamily="34" charset="0"/>
                <a:cs typeface="Calibri" panose="020F0502020204030204" pitchFamily="34" charset="0"/>
              </a:rPr>
              <a:t>ilaçları, vücut sıvılarını veya gazlar dahil olmak üzere diğer maddeleri tek seferde ya da tekrarlayarak vücuda tatbik eden veya vücuttan uzaklaştıran veya</a:t>
            </a:r>
          </a:p>
          <a:p>
            <a:pPr lvl="1">
              <a:buFont typeface="Arial" panose="020B0604020202020204" pitchFamily="34" charset="0"/>
              <a:buChar char="•"/>
            </a:pPr>
            <a:r>
              <a:rPr lang="tr-TR" b="1" dirty="0">
                <a:solidFill>
                  <a:schemeClr val="tx1"/>
                </a:solidFill>
                <a:latin typeface="Calibri" panose="020F0502020204030204" pitchFamily="34" charset="0"/>
                <a:cs typeface="Calibri" panose="020F0502020204030204" pitchFamily="34" charset="0"/>
              </a:rPr>
              <a:t>tek seferde ya da tekrarlayarak vücuda tatbik edilecek; ilaçları, vücut sıvılarını veya gazlar dahil olmak üzere, maddeleri taşıyan veya depolayan,</a:t>
            </a:r>
          </a:p>
          <a:p>
            <a:pPr marL="0" indent="0">
              <a:buNone/>
            </a:pPr>
            <a:r>
              <a:rPr lang="tr-TR" b="1" dirty="0">
                <a:solidFill>
                  <a:schemeClr val="tx1"/>
                </a:solidFill>
                <a:latin typeface="Calibri" panose="020F0502020204030204" pitchFamily="34" charset="0"/>
                <a:cs typeface="Calibri" panose="020F0502020204030204" pitchFamily="34" charset="0"/>
              </a:rPr>
              <a:t>aşağıdaki maddeleri; ağırlıkça yüzdeleri </a:t>
            </a:r>
            <a:r>
              <a:rPr lang="tr-TR" b="1" dirty="0">
                <a:solidFill>
                  <a:srgbClr val="FF0000"/>
                </a:solidFill>
                <a:latin typeface="Calibri" panose="020F0502020204030204" pitchFamily="34" charset="0"/>
                <a:cs typeface="Calibri" panose="020F0502020204030204" pitchFamily="34" charset="0"/>
              </a:rPr>
              <a:t>(w/w) %0,1’in </a:t>
            </a:r>
            <a:r>
              <a:rPr lang="tr-TR" b="1" dirty="0">
                <a:solidFill>
                  <a:schemeClr val="tx1"/>
                </a:solidFill>
                <a:latin typeface="Calibri" panose="020F0502020204030204" pitchFamily="34" charset="0"/>
                <a:cs typeface="Calibri" panose="020F0502020204030204" pitchFamily="34" charset="0"/>
              </a:rPr>
              <a:t>üzerinde bir konsantrasyonda </a:t>
            </a:r>
          </a:p>
          <a:p>
            <a:pPr marL="0" indent="0">
              <a:buNone/>
            </a:pPr>
            <a:r>
              <a:rPr lang="tr-TR" b="1" dirty="0">
                <a:solidFill>
                  <a:schemeClr val="tx1"/>
                </a:solidFill>
                <a:latin typeface="Calibri" panose="020F0502020204030204" pitchFamily="34" charset="0"/>
                <a:cs typeface="Calibri" panose="020F0502020204030204" pitchFamily="34" charset="0"/>
              </a:rPr>
              <a:t>(a) (AT) 1272/2008 sayılı Avrupa Parlamentosu ve Konsey Tüzüğü’nün VI. Ekinin 3. Kısımı uyarınca, 1A veya 1B kategorisinin yeniden üretim için </a:t>
            </a:r>
            <a:r>
              <a:rPr lang="tr-TR" b="1" dirty="0" err="1">
                <a:solidFill>
                  <a:srgbClr val="FF0000"/>
                </a:solidFill>
                <a:latin typeface="Calibri" panose="020F0502020204030204" pitchFamily="34" charset="0"/>
                <a:cs typeface="Calibri" panose="020F0502020204030204" pitchFamily="34" charset="0"/>
              </a:rPr>
              <a:t>kanserojenik</a:t>
            </a:r>
            <a:r>
              <a:rPr lang="tr-TR" b="1" dirty="0">
                <a:solidFill>
                  <a:srgbClr val="FF0000"/>
                </a:solidFill>
                <a:latin typeface="Calibri" panose="020F0502020204030204" pitchFamily="34" charset="0"/>
                <a:cs typeface="Calibri" panose="020F0502020204030204" pitchFamily="34" charset="0"/>
              </a:rPr>
              <a:t>, </a:t>
            </a:r>
            <a:r>
              <a:rPr lang="tr-TR" b="1" dirty="0" err="1">
                <a:solidFill>
                  <a:srgbClr val="FF0000"/>
                </a:solidFill>
                <a:latin typeface="Calibri" panose="020F0502020204030204" pitchFamily="34" charset="0"/>
                <a:cs typeface="Calibri" panose="020F0502020204030204" pitchFamily="34" charset="0"/>
              </a:rPr>
              <a:t>mutajenik</a:t>
            </a:r>
            <a:r>
              <a:rPr lang="tr-TR" b="1" dirty="0">
                <a:solidFill>
                  <a:srgbClr val="FF0000"/>
                </a:solidFill>
                <a:latin typeface="Calibri" panose="020F0502020204030204" pitchFamily="34" charset="0"/>
                <a:cs typeface="Calibri" panose="020F0502020204030204" pitchFamily="34" charset="0"/>
              </a:rPr>
              <a:t> veya </a:t>
            </a:r>
            <a:r>
              <a:rPr lang="tr-TR" b="1" dirty="0" err="1">
                <a:solidFill>
                  <a:srgbClr val="FF0000"/>
                </a:solidFill>
                <a:latin typeface="Calibri" panose="020F0502020204030204" pitchFamily="34" charset="0"/>
                <a:cs typeface="Calibri" panose="020F0502020204030204" pitchFamily="34" charset="0"/>
              </a:rPr>
              <a:t>toksik</a:t>
            </a:r>
            <a:r>
              <a:rPr lang="tr-TR" b="1" dirty="0">
                <a:solidFill>
                  <a:srgbClr val="FF0000"/>
                </a:solidFill>
                <a:latin typeface="Calibri" panose="020F0502020204030204" pitchFamily="34" charset="0"/>
                <a:cs typeface="Calibri" panose="020F0502020204030204" pitchFamily="34" charset="0"/>
              </a:rPr>
              <a:t> olan maddeleri (‘CMR’) veya</a:t>
            </a:r>
          </a:p>
          <a:p>
            <a:pPr marL="0" indent="0">
              <a:buNone/>
            </a:pPr>
            <a:r>
              <a:rPr lang="tr-TR" b="1" dirty="0">
                <a:solidFill>
                  <a:schemeClr val="tx1"/>
                </a:solidFill>
                <a:latin typeface="Calibri" panose="020F0502020204030204" pitchFamily="34" charset="0"/>
                <a:cs typeface="Calibri" panose="020F0502020204030204" pitchFamily="34" charset="0"/>
              </a:rPr>
              <a:t>(b) insan sağlığına olası ciddi etkilerine dair bilimsel kanıt bulunan ve (AB) 1907/2006 sayılı Avrupa Parlamentosu ve Konsey Tüzüğü’nün 59. maddesinde belirtilen prosedüre uygun olarak, ya da (AB) 528/2012 sayılı Avrupa Parlamentosu ve Konsey Tüzüğü’nün 5(3) maddesinin birinci alt paragrafı uyarınca bir yetki devrine dayanan tasarruf Komisyon tarafından kabul edilmiş olduğunda, söz konusu tasarrufta oluşturulan kriterler arasında insan sağlığıyla ilgili olan kriterlere uygun olarak, tanımlanan </a:t>
            </a:r>
            <a:r>
              <a:rPr lang="tr-TR" b="1" dirty="0">
                <a:solidFill>
                  <a:srgbClr val="FF0000"/>
                </a:solidFill>
                <a:latin typeface="Calibri" panose="020F0502020204030204" pitchFamily="34" charset="0"/>
                <a:cs typeface="Calibri" panose="020F0502020204030204" pitchFamily="34" charset="0"/>
              </a:rPr>
              <a:t>endokrin-bozucu özelliklere sahip maddeler. 	</a:t>
            </a:r>
          </a:p>
          <a:p>
            <a:pPr marL="0" indent="0">
              <a:buNone/>
            </a:pPr>
            <a:endParaRPr lang="tr-TR" dirty="0">
              <a:solidFill>
                <a:schemeClr val="tx1"/>
              </a:solidFill>
              <a:latin typeface="Calibri" panose="020F0502020204030204" pitchFamily="34" charset="0"/>
              <a:cs typeface="Calibri" panose="020F0502020204030204" pitchFamily="34" charset="0"/>
            </a:endParaRPr>
          </a:p>
          <a:p>
            <a:pPr marL="0" indent="0">
              <a:buNone/>
            </a:pPr>
            <a:endParaRPr lang="tr-TR" dirty="0">
              <a:solidFill>
                <a:srgbClr val="FF0000"/>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E29A6E-3AA6-3044-BD18-5BFF5743FEA5}"/>
              </a:ext>
            </a:extLst>
          </p:cNvPr>
          <p:cNvSpPr>
            <a:spLocks noGrp="1"/>
          </p:cNvSpPr>
          <p:nvPr>
            <p:ph type="sldNum" sz="quarter" idx="12"/>
          </p:nvPr>
        </p:nvSpPr>
        <p:spPr/>
        <p:txBody>
          <a:bodyPr/>
          <a:lstStyle/>
          <a:p>
            <a:fld id="{D57F1E4F-1CFF-5643-939E-217C01CDF565}" type="slidenum">
              <a:rPr lang="en-US" smtClean="0"/>
              <a:pPr/>
              <a:t>9</a:t>
            </a:fld>
            <a:endParaRPr lang="en-US" dirty="0"/>
          </a:p>
        </p:txBody>
      </p:sp>
      <p:pic>
        <p:nvPicPr>
          <p:cNvPr id="5" name="Picture 3" descr="C:\Users\user\Desktop\UDEM STİCKERRR.png">
            <a:extLst>
              <a:ext uri="{FF2B5EF4-FFF2-40B4-BE49-F238E27FC236}">
                <a16:creationId xmlns:a16="http://schemas.microsoft.com/office/drawing/2014/main" id="{49B0C807-5634-3246-AB35-77CC1D4AC0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Patlama 2 7"/>
          <p:cNvSpPr/>
          <p:nvPr/>
        </p:nvSpPr>
        <p:spPr>
          <a:xfrm>
            <a:off x="5636688" y="593824"/>
            <a:ext cx="4783370" cy="2017519"/>
          </a:xfrm>
          <a:prstGeom prst="irregularSeal2">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tr-TR" dirty="0"/>
              <a:t>MDD 93/42/EEC ‘de sadece </a:t>
            </a:r>
            <a:r>
              <a:rPr lang="tr-TR" dirty="0" err="1"/>
              <a:t>ftalat</a:t>
            </a:r>
            <a:r>
              <a:rPr lang="tr-TR" dirty="0"/>
              <a:t> bilgisi vardı</a:t>
            </a:r>
          </a:p>
        </p:txBody>
      </p:sp>
    </p:spTree>
    <p:extLst>
      <p:ext uri="{BB962C8B-B14F-4D97-AF65-F5344CB8AC3E}">
        <p14:creationId xmlns:p14="http://schemas.microsoft.com/office/powerpoint/2010/main" val="2865167798"/>
      </p:ext>
    </p:extLst>
  </p:cSld>
  <p:clrMapOvr>
    <a:masterClrMapping/>
  </p:clrMapOvr>
</p:sld>
</file>

<file path=ppt/theme/theme1.xml><?xml version="1.0" encoding="utf-8"?>
<a:theme xmlns:a="http://schemas.openxmlformats.org/drawingml/2006/main" name="Yüzeyler">
  <a:themeElements>
    <a:clrScheme name="Özel 5">
      <a:dk1>
        <a:srgbClr val="000000"/>
      </a:dk1>
      <a:lt1>
        <a:sysClr val="window" lastClr="FFFFFF"/>
      </a:lt1>
      <a:dk2>
        <a:srgbClr val="BF0000"/>
      </a:dk2>
      <a:lt2>
        <a:srgbClr val="BF0000"/>
      </a:lt2>
      <a:accent1>
        <a:srgbClr val="BF0000"/>
      </a:accent1>
      <a:accent2>
        <a:srgbClr val="FF0000"/>
      </a:accent2>
      <a:accent3>
        <a:srgbClr val="FF0000"/>
      </a:accent3>
      <a:accent4>
        <a:srgbClr val="FF0000"/>
      </a:accent4>
      <a:accent5>
        <a:srgbClr val="CC9900"/>
      </a:accent5>
      <a:accent6>
        <a:srgbClr val="B22600"/>
      </a:accent6>
      <a:hlink>
        <a:srgbClr val="CC9900"/>
      </a:hlink>
      <a:folHlink>
        <a:srgbClr val="666699"/>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16475</TotalTime>
  <Words>7226</Words>
  <Application>Microsoft Office PowerPoint</Application>
  <PresentationFormat>Geniş ekran</PresentationFormat>
  <Paragraphs>530</Paragraphs>
  <Slides>46</Slides>
  <Notes>6</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46</vt:i4>
      </vt:variant>
    </vt:vector>
  </HeadingPairs>
  <TitlesOfParts>
    <vt:vector size="54" baseType="lpstr">
      <vt:lpstr>Arial</vt:lpstr>
      <vt:lpstr>Calibri</vt:lpstr>
      <vt:lpstr>Times New Roman</vt:lpstr>
      <vt:lpstr>Trebuchet MS</vt:lpstr>
      <vt:lpstr>Trebuchet MS Bold</vt:lpstr>
      <vt:lpstr>Wingdings</vt:lpstr>
      <vt:lpstr>Wingdings 3</vt:lpstr>
      <vt:lpstr>Yüzeyler</vt:lpstr>
      <vt:lpstr>  TIBBİ CİHAZ REGÜLASYONU (2017/745/EU)  Ek I Genel Güvenlilik ve Performans Gereklilikleri  </vt:lpstr>
      <vt:lpstr>Ek I – Genel Güvenlilik ve Performans Gereklilikleri  </vt:lpstr>
      <vt:lpstr>Bölüm I – Genel Gereklilikler</vt:lpstr>
      <vt:lpstr>Bölüm I – Genel Gereklilikler</vt:lpstr>
      <vt:lpstr>Bölüm I – Genel Gereklilikler</vt:lpstr>
      <vt:lpstr>Bölüm I – Genel Gereklilikler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 – Tasarım ve İmalat İle İlgili Riskler</vt:lpstr>
      <vt:lpstr>Bölüm III– CİHAZLA BİRLİKTE TEMİN EDİLEN BİLGİLERE İLİŞKİN GEREKLİLİKLER</vt:lpstr>
      <vt:lpstr>Bölüm III– CİHAZLA BİRLİKTE TEMİN EDİLEN BİLGİLERE İLİŞKİN GEREKLİLİKLER</vt:lpstr>
      <vt:lpstr>Bölüm III– CİHAZLA BİRLİKTE TEMİN EDİLEN BİLGİLERE İLİŞKİN GEREKLİLİKLER</vt:lpstr>
      <vt:lpstr>Bölüm III– CİHAZLA BİRLİKTE TEMİN EDİLEN BİLGİLERE İLİŞKİN GEREKLİLİKLER</vt:lpstr>
      <vt:lpstr>Bölüm III– CİHAZLA BİRLİKTE TEMİN EDİLEN BİLGİLERE İLİŞKİN GEREKLİLİKLER</vt:lpstr>
      <vt:lpstr>Bölüm III– CİHAZLA BİRLİKTE TEMİN EDİLEN BİLGİLERE İLİŞKİN GEREKLİLİKLER</vt:lpstr>
      <vt:lpstr>Bölüm III– CİHAZLA BİRLİKTE TEMİN EDİLEN BİLGİLERE İLİŞKİN GEREKLİLİKLER</vt:lpstr>
      <vt:lpstr>Bölüm III– CİHAZLA BİRLİKTE TEMİN EDİLEN BİLGİLERE İLİŞKİN GEREKLİLİKLER</vt:lpstr>
      <vt:lpstr>Bölüm III– CİHAZLA BİRLİKTE TEMİN EDİLEN BİLGİLERE İLİŞKİN GEREKLİLİKLER</vt:lpstr>
      <vt:lpstr>Bölüm III– CİHAZLA BİRLİKTE TEMİN EDİLEN BİLGİLERE İLİŞKİN GEREKLİLİKLER</vt:lpstr>
      <vt:lpstr>Bölüm III– CİHAZLA BİRLİKTE TEMİN EDİLEN BİLGİLERE İLİŞKİN GEREKLİLİKLER</vt:lpstr>
      <vt:lpstr>Bölüm III– CİHAZLA BİRLİKTE TEMİN EDİLEN BİLGİLERE İLİŞKİN GEREKLİLİKLER</vt:lpstr>
      <vt:lpstr>Bölüm III– CİHAZLA BİRLİKTE TEMİN EDİLEN BİLGİLERE İLİŞKİN GEREKLİLİKLER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 ISO 13485:2012 RISK MANAGEMENT OF MEDICAL DEVICES</dc:title>
  <dc:creator>Zeynep Füsun DENLİ</dc:creator>
  <cp:lastModifiedBy>PELİN BİCER</cp:lastModifiedBy>
  <cp:revision>1026</cp:revision>
  <dcterms:created xsi:type="dcterms:W3CDTF">2014-07-15T13:18:42Z</dcterms:created>
  <dcterms:modified xsi:type="dcterms:W3CDTF">2022-10-20T08:02:53Z</dcterms:modified>
</cp:coreProperties>
</file>